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0544C-4821-43F4-A873-ABDAF15A5D3A}" type="datetimeFigureOut">
              <a:rPr lang="it-IT" smtClean="0"/>
              <a:t>26/09/2018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D822827-D59C-4FBC-9CA2-9EA11CCFD5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0017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0544C-4821-43F4-A873-ABDAF15A5D3A}" type="datetimeFigureOut">
              <a:rPr lang="it-IT" smtClean="0"/>
              <a:t>26/09/2018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D822827-D59C-4FBC-9CA2-9EA11CCFD5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5681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0544C-4821-43F4-A873-ABDAF15A5D3A}" type="datetimeFigureOut">
              <a:rPr lang="it-IT" smtClean="0"/>
              <a:t>26/09/2018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D822827-D59C-4FBC-9CA2-9EA11CCFD573}" type="slidenum">
              <a:rPr lang="it-IT" smtClean="0"/>
              <a:t>‹N›</a:t>
            </a:fld>
            <a:endParaRPr lang="it-IT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733918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0544C-4821-43F4-A873-ABDAF15A5D3A}" type="datetimeFigureOut">
              <a:rPr lang="it-IT" smtClean="0"/>
              <a:t>26/09/2018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D822827-D59C-4FBC-9CA2-9EA11CCFD5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74312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0544C-4821-43F4-A873-ABDAF15A5D3A}" type="datetimeFigureOut">
              <a:rPr lang="it-IT" smtClean="0"/>
              <a:t>26/09/2018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D822827-D59C-4FBC-9CA2-9EA11CCFD573}" type="slidenum">
              <a:rPr lang="it-IT" smtClean="0"/>
              <a:t>‹N›</a:t>
            </a:fld>
            <a:endParaRPr lang="it-IT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939476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0544C-4821-43F4-A873-ABDAF15A5D3A}" type="datetimeFigureOut">
              <a:rPr lang="it-IT" smtClean="0"/>
              <a:t>26/09/2018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D822827-D59C-4FBC-9CA2-9EA11CCFD5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69136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0544C-4821-43F4-A873-ABDAF15A5D3A}" type="datetimeFigureOut">
              <a:rPr lang="it-IT" smtClean="0"/>
              <a:t>26/09/2018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22827-D59C-4FBC-9CA2-9EA11CCFD5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42301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0544C-4821-43F4-A873-ABDAF15A5D3A}" type="datetimeFigureOut">
              <a:rPr lang="it-IT" smtClean="0"/>
              <a:t>26/09/2018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22827-D59C-4FBC-9CA2-9EA11CCFD5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1786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0544C-4821-43F4-A873-ABDAF15A5D3A}" type="datetimeFigureOut">
              <a:rPr lang="it-IT" smtClean="0"/>
              <a:t>26/09/2018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22827-D59C-4FBC-9CA2-9EA11CCFD5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8677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0544C-4821-43F4-A873-ABDAF15A5D3A}" type="datetimeFigureOut">
              <a:rPr lang="it-IT" smtClean="0"/>
              <a:t>26/09/2018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D822827-D59C-4FBC-9CA2-9EA11CCFD5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1554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0544C-4821-43F4-A873-ABDAF15A5D3A}" type="datetimeFigureOut">
              <a:rPr lang="it-IT" smtClean="0"/>
              <a:t>26/09/2018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D822827-D59C-4FBC-9CA2-9EA11CCFD5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8903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0544C-4821-43F4-A873-ABDAF15A5D3A}" type="datetimeFigureOut">
              <a:rPr lang="it-IT" smtClean="0"/>
              <a:t>26/09/2018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D822827-D59C-4FBC-9CA2-9EA11CCFD5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8372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0544C-4821-43F4-A873-ABDAF15A5D3A}" type="datetimeFigureOut">
              <a:rPr lang="it-IT" smtClean="0"/>
              <a:t>26/09/2018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22827-D59C-4FBC-9CA2-9EA11CCFD5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4527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0544C-4821-43F4-A873-ABDAF15A5D3A}" type="datetimeFigureOut">
              <a:rPr lang="it-IT" smtClean="0"/>
              <a:t>26/09/2018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22827-D59C-4FBC-9CA2-9EA11CCFD5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3971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0544C-4821-43F4-A873-ABDAF15A5D3A}" type="datetimeFigureOut">
              <a:rPr lang="it-IT" smtClean="0"/>
              <a:t>26/09/2018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22827-D59C-4FBC-9CA2-9EA11CCFD5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4984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0544C-4821-43F4-A873-ABDAF15A5D3A}" type="datetimeFigureOut">
              <a:rPr lang="it-IT" smtClean="0"/>
              <a:t>26/09/2018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D822827-D59C-4FBC-9CA2-9EA11CCFD5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9890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F0544C-4821-43F4-A873-ABDAF15A5D3A}" type="datetimeFigureOut">
              <a:rPr lang="it-IT" smtClean="0"/>
              <a:t>26/09/2018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D822827-D59C-4FBC-9CA2-9EA11CCFD5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3898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409669"/>
            <a:ext cx="9144000" cy="948484"/>
          </a:xfrm>
        </p:spPr>
        <p:txBody>
          <a:bodyPr/>
          <a:lstStyle/>
          <a:p>
            <a:r>
              <a:rPr lang="it-IT" dirty="0" err="1">
                <a:latin typeface="Baskerville Old Face" panose="02020602080505020303" pitchFamily="18" charset="0"/>
              </a:rPr>
              <a:t>P</a:t>
            </a:r>
            <a:r>
              <a:rPr lang="it-IT" dirty="0" err="1" smtClean="0">
                <a:latin typeface="Baskerville Old Face" panose="02020602080505020303" pitchFamily="18" charset="0"/>
              </a:rPr>
              <a:t>ower</a:t>
            </a:r>
            <a:r>
              <a:rPr lang="it-IT" dirty="0" smtClean="0">
                <a:latin typeface="Baskerville Old Face" panose="02020602080505020303" pitchFamily="18" charset="0"/>
              </a:rPr>
              <a:t> </a:t>
            </a:r>
            <a:r>
              <a:rPr lang="it-IT" dirty="0" err="1">
                <a:latin typeface="Baskerville Old Face" panose="02020602080505020303" pitchFamily="18" charset="0"/>
              </a:rPr>
              <a:t>V</a:t>
            </a:r>
            <a:r>
              <a:rPr lang="it-IT" dirty="0" err="1" smtClean="0">
                <a:latin typeface="Baskerville Old Face" panose="02020602080505020303" pitchFamily="18" charset="0"/>
              </a:rPr>
              <a:t>erbs</a:t>
            </a:r>
            <a:r>
              <a:rPr lang="it-IT" dirty="0" smtClean="0">
                <a:latin typeface="Baskerville Old Face" panose="02020602080505020303" pitchFamily="18" charset="0"/>
              </a:rPr>
              <a:t>: </a:t>
            </a:r>
            <a:r>
              <a:rPr lang="it-IT" dirty="0" err="1" smtClean="0">
                <a:latin typeface="Baskerville Old Face" panose="02020602080505020303" pitchFamily="18" charset="0"/>
              </a:rPr>
              <a:t>Resume</a:t>
            </a:r>
            <a:endParaRPr lang="it-IT" dirty="0">
              <a:latin typeface="Baskerville Old Face" panose="02020602080505020303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ottotitolo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814946" y="2549092"/>
                <a:ext cx="9144000" cy="3574617"/>
              </a:xfrm>
            </p:spPr>
            <p:txBody>
              <a:bodyPr>
                <a:normAutofit/>
              </a:bodyPr>
              <a:lstStyle/>
              <a:p>
                <a:pPr marL="342900" indent="-342900" algn="l">
                  <a:buClrTx/>
                  <a:buFont typeface="Courier New" panose="02070309020205020404" pitchFamily="49" charset="0"/>
                  <a:buChar char="o"/>
                </a:pPr>
                <a:r>
                  <a:rPr lang="it-IT" dirty="0" smtClean="0"/>
                  <a:t>use </a:t>
                </a:r>
                <a:r>
                  <a:rPr lang="it-IT" dirty="0" err="1" smtClean="0"/>
                  <a:t>power</a:t>
                </a:r>
                <a:r>
                  <a:rPr lang="it-IT" dirty="0" smtClean="0"/>
                  <a:t> </a:t>
                </a:r>
                <a:r>
                  <a:rPr lang="it-IT" dirty="0" err="1" smtClean="0"/>
                  <a:t>verbs</a:t>
                </a:r>
                <a:endParaRPr lang="it-IT" dirty="0" smtClean="0"/>
              </a:p>
              <a:p>
                <a:pPr marL="342900" indent="-342900" algn="l">
                  <a:buClrTx/>
                  <a:buFont typeface="Courier New" panose="02070309020205020404" pitchFamily="49" charset="0"/>
                  <a:buChar char="o"/>
                </a:pPr>
                <a:r>
                  <a:rPr lang="it-IT" dirty="0" err="1" smtClean="0"/>
                  <a:t>understand</a:t>
                </a:r>
                <a:r>
                  <a:rPr lang="it-IT" dirty="0" smtClean="0"/>
                  <a:t> </a:t>
                </a:r>
                <a:r>
                  <a:rPr lang="it-IT" dirty="0" err="1" smtClean="0"/>
                  <a:t>how</a:t>
                </a:r>
                <a:r>
                  <a:rPr lang="it-IT" dirty="0" smtClean="0"/>
                  <a:t> to use </a:t>
                </a:r>
                <a:r>
                  <a:rPr lang="it-IT" dirty="0" err="1" smtClean="0"/>
                  <a:t>it</a:t>
                </a:r>
                <a:r>
                  <a:rPr lang="it-IT" dirty="0" smtClean="0"/>
                  <a:t>/</a:t>
                </a:r>
                <a:r>
                  <a:rPr lang="it-IT" dirty="0" err="1" smtClean="0"/>
                  <a:t>when</a:t>
                </a:r>
                <a:endParaRPr lang="it-IT" dirty="0" smtClean="0"/>
              </a:p>
              <a:p>
                <a:pPr marL="342900" indent="-342900" algn="l">
                  <a:buClr>
                    <a:schemeClr val="tx1"/>
                  </a:buClr>
                  <a:buFont typeface="Courier New" panose="02070309020205020404" pitchFamily="49" charset="0"/>
                  <a:buChar char="o"/>
                </a:pPr>
                <a:r>
                  <a:rPr lang="it-IT" dirty="0" smtClean="0"/>
                  <a:t>no </a:t>
                </a:r>
                <a:r>
                  <a:rPr lang="it-IT" dirty="0" err="1" smtClean="0"/>
                  <a:t>mistakes</a:t>
                </a:r>
                <a:r>
                  <a:rPr lang="it-IT" dirty="0"/>
                  <a:t> </a:t>
                </a:r>
                <a:r>
                  <a:rPr lang="it-IT" dirty="0" smtClean="0"/>
                  <a:t>      spelling </a:t>
                </a:r>
                <a:r>
                  <a:rPr lang="it-IT" dirty="0" err="1" smtClean="0"/>
                  <a:t>grammar</a:t>
                </a:r>
                <a:endParaRPr lang="it-IT" dirty="0" smtClean="0"/>
              </a:p>
              <a:p>
                <a:pPr marL="342900" indent="-342900" algn="l">
                  <a:buClrTx/>
                  <a:buFont typeface="Courier New" panose="02070309020205020404" pitchFamily="49" charset="0"/>
                  <a:buChar char="o"/>
                </a:pPr>
                <a:r>
                  <a:rPr lang="it-IT" dirty="0" smtClean="0"/>
                  <a:t>be </a:t>
                </a:r>
                <a:r>
                  <a:rPr lang="it-IT" dirty="0" err="1" smtClean="0"/>
                  <a:t>specific</a:t>
                </a:r>
                <a:endParaRPr lang="it-IT" dirty="0" smtClean="0"/>
              </a:p>
              <a:p>
                <a:pPr marL="342900" indent="-342900" algn="l">
                  <a:buClr>
                    <a:srgbClr val="FF0000"/>
                  </a:buClr>
                  <a:buFont typeface="Arial" panose="020B0604020202020204" pitchFamily="34" charset="0"/>
                  <a:buChar char="•"/>
                </a:pPr>
                <a:r>
                  <a:rPr lang="it-IT" dirty="0" err="1" smtClean="0">
                    <a:solidFill>
                      <a:srgbClr val="FF0000"/>
                    </a:solidFill>
                  </a:rPr>
                  <a:t>Increased</a:t>
                </a:r>
                <a:r>
                  <a:rPr lang="it-IT" dirty="0" smtClean="0">
                    <a:solidFill>
                      <a:srgbClr val="FF0000"/>
                    </a:solidFill>
                  </a:rPr>
                  <a:t> </a:t>
                </a:r>
                <a:r>
                  <a:rPr lang="it-IT" dirty="0" err="1" smtClean="0">
                    <a:solidFill>
                      <a:srgbClr val="FF0000"/>
                    </a:solidFill>
                  </a:rPr>
                  <a:t>gross</a:t>
                </a:r>
                <a:r>
                  <a:rPr lang="it-IT" dirty="0" smtClean="0">
                    <a:solidFill>
                      <a:srgbClr val="FF0000"/>
                    </a:solidFill>
                  </a:rPr>
                  <a:t> sales by 4 </a:t>
                </a:r>
                <a14:m>
                  <m:oMath xmlns:m="http://schemas.openxmlformats.org/officeDocument/2006/math">
                    <m:r>
                      <a:rPr lang="it-IT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%</m:t>
                    </m:r>
                  </m:oMath>
                </a14:m>
                <a:endParaRPr lang="it-IT" dirty="0" smtClean="0">
                  <a:solidFill>
                    <a:srgbClr val="FF0000"/>
                  </a:solidFill>
                </a:endParaRPr>
              </a:p>
              <a:p>
                <a:pPr marL="342900" indent="-342900" algn="l">
                  <a:buClr>
                    <a:schemeClr val="tx1"/>
                  </a:buClr>
                  <a:buFont typeface="Courier New" panose="02070309020205020404" pitchFamily="49" charset="0"/>
                  <a:buChar char="o"/>
                </a:pPr>
                <a:r>
                  <a:rPr lang="it-IT" dirty="0" err="1" smtClean="0"/>
                  <a:t>bullets</a:t>
                </a:r>
                <a:endParaRPr lang="it-IT" dirty="0" smtClean="0"/>
              </a:p>
              <a:p>
                <a:pPr marL="342900" indent="-342900" algn="l">
                  <a:buClr>
                    <a:schemeClr val="tx1"/>
                  </a:buClr>
                  <a:buFont typeface="Courier New" panose="02070309020205020404" pitchFamily="49" charset="0"/>
                  <a:buChar char="o"/>
                </a:pPr>
                <a:r>
                  <a:rPr lang="it-IT" dirty="0" err="1" smtClean="0"/>
                  <a:t>variety</a:t>
                </a:r>
                <a:endParaRPr lang="it-IT" dirty="0" smtClean="0"/>
              </a:p>
              <a:p>
                <a:pPr marL="342900" indent="-342900" algn="l">
                  <a:buClr>
                    <a:schemeClr val="tx1"/>
                  </a:buClr>
                  <a:buFont typeface="Courier New" panose="02070309020205020404" pitchFamily="49" charset="0"/>
                  <a:buChar char="o"/>
                </a:pPr>
                <a:r>
                  <a:rPr lang="it-IT" dirty="0" err="1" smtClean="0"/>
                  <a:t>past</a:t>
                </a:r>
                <a:r>
                  <a:rPr lang="it-IT" dirty="0" smtClean="0"/>
                  <a:t>/</a:t>
                </a:r>
                <a:r>
                  <a:rPr lang="it-IT" dirty="0" err="1" smtClean="0"/>
                  <a:t>present</a:t>
                </a:r>
                <a:r>
                  <a:rPr lang="it-IT" dirty="0" smtClean="0"/>
                  <a:t> tense</a:t>
                </a:r>
                <a:endParaRPr lang="it-IT" dirty="0"/>
              </a:p>
            </p:txBody>
          </p:sp>
        </mc:Choice>
        <mc:Fallback xmlns="">
          <p:sp>
            <p:nvSpPr>
              <p:cNvPr id="3" name="Sottotitol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814946" y="2549092"/>
                <a:ext cx="9144000" cy="3574617"/>
              </a:xfrm>
              <a:blipFill>
                <a:blip r:embed="rId2"/>
                <a:stretch>
                  <a:fillRect l="-467" t="-85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olo 1"/>
          <p:cNvSpPr txBox="1">
            <a:spLocks/>
          </p:cNvSpPr>
          <p:nvPr/>
        </p:nvSpPr>
        <p:spPr>
          <a:xfrm>
            <a:off x="1524000" y="1358153"/>
            <a:ext cx="9144000" cy="61856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600" dirty="0" smtClean="0">
                <a:latin typeface="Baskerville Old Face" panose="02020602080505020303" pitchFamily="18" charset="0"/>
              </a:rPr>
              <a:t>   </a:t>
            </a:r>
            <a:r>
              <a:rPr lang="it-IT" sz="3600" u="sng" dirty="0" smtClean="0">
                <a:latin typeface="Baskerville Old Face" panose="02020602080505020303" pitchFamily="18" charset="0"/>
              </a:rPr>
              <a:t>Did</a:t>
            </a:r>
            <a:r>
              <a:rPr lang="it-IT" sz="3600" dirty="0" smtClean="0">
                <a:latin typeface="Baskerville Old Face" panose="02020602080505020303" pitchFamily="18" charset="0"/>
              </a:rPr>
              <a:t>  ☹                    </a:t>
            </a:r>
            <a:r>
              <a:rPr lang="it-IT" sz="3600" u="sng" dirty="0" err="1" smtClean="0">
                <a:latin typeface="Baskerville Old Face" panose="02020602080505020303" pitchFamily="18" charset="0"/>
              </a:rPr>
              <a:t>Implemented</a:t>
            </a:r>
            <a:r>
              <a:rPr lang="it-IT" sz="3600" dirty="0" smtClean="0">
                <a:latin typeface="Baskerville Old Face" panose="02020602080505020303" pitchFamily="18" charset="0"/>
              </a:rPr>
              <a:t>  </a:t>
            </a:r>
            <a:r>
              <a:rPr lang="it-IT" sz="3600" dirty="0" smtClean="0">
                <a:latin typeface="Baskerville Old Face" panose="02020602080505020303" pitchFamily="18" charset="0"/>
              </a:rPr>
              <a:t>🙂 </a:t>
            </a:r>
            <a:endParaRPr lang="it-IT" sz="3600" dirty="0">
              <a:latin typeface="Baskerville Old Face" panose="02020602080505020303" pitchFamily="18" charset="0"/>
            </a:endParaRPr>
          </a:p>
        </p:txBody>
      </p:sp>
      <p:cxnSp>
        <p:nvCxnSpPr>
          <p:cNvPr id="7" name="Connettore diritto 6"/>
          <p:cNvCxnSpPr/>
          <p:nvPr/>
        </p:nvCxnSpPr>
        <p:spPr>
          <a:xfrm>
            <a:off x="1169894" y="2178424"/>
            <a:ext cx="9897035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Connettore 2 8"/>
          <p:cNvCxnSpPr/>
          <p:nvPr/>
        </p:nvCxnSpPr>
        <p:spPr>
          <a:xfrm>
            <a:off x="3574472" y="3546765"/>
            <a:ext cx="374073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719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47648" y="1302326"/>
            <a:ext cx="8915400" cy="42256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3200" u="sng" dirty="0" smtClean="0"/>
              <a:t>Did</a:t>
            </a:r>
          </a:p>
          <a:p>
            <a:pPr>
              <a:buSzPct val="134000"/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rgbClr val="FF0000"/>
                </a:solidFill>
              </a:rPr>
              <a:t>Implemented </a:t>
            </a:r>
            <a:r>
              <a:rPr lang="it-IT" dirty="0" smtClean="0">
                <a:solidFill>
                  <a:schemeClr val="tx1"/>
                </a:solidFill>
              </a:rPr>
              <a:t>a new </a:t>
            </a:r>
            <a:r>
              <a:rPr lang="it-IT" dirty="0" err="1" smtClean="0">
                <a:solidFill>
                  <a:schemeClr val="tx1"/>
                </a:solidFill>
              </a:rPr>
              <a:t>system</a:t>
            </a:r>
            <a:r>
              <a:rPr lang="it-IT" dirty="0" smtClean="0">
                <a:solidFill>
                  <a:schemeClr val="tx1"/>
                </a:solidFill>
              </a:rPr>
              <a:t> to </a:t>
            </a:r>
            <a:r>
              <a:rPr lang="it-IT" dirty="0" err="1" smtClean="0">
                <a:solidFill>
                  <a:schemeClr val="tx1"/>
                </a:solidFill>
              </a:rPr>
              <a:t>better</a:t>
            </a:r>
            <a:r>
              <a:rPr lang="it-IT" dirty="0" smtClean="0">
                <a:solidFill>
                  <a:schemeClr val="tx1"/>
                </a:solidFill>
              </a:rPr>
              <a:t> serve </a:t>
            </a:r>
            <a:r>
              <a:rPr lang="it-IT" dirty="0" err="1" smtClean="0">
                <a:solidFill>
                  <a:schemeClr val="tx1"/>
                </a:solidFill>
              </a:rPr>
              <a:t>customers</a:t>
            </a:r>
            <a:r>
              <a:rPr lang="it-IT" dirty="0" smtClean="0">
                <a:solidFill>
                  <a:schemeClr val="tx1"/>
                </a:solidFill>
              </a:rPr>
              <a:t>.</a:t>
            </a:r>
          </a:p>
          <a:p>
            <a:pPr>
              <a:buSzPct val="134000"/>
              <a:buFont typeface="Arial" panose="020B0604020202020204" pitchFamily="34" charset="0"/>
              <a:buChar char="•"/>
            </a:pPr>
            <a:r>
              <a:rPr lang="it-IT" dirty="0" err="1" smtClean="0">
                <a:solidFill>
                  <a:srgbClr val="FF0000"/>
                </a:solidFill>
              </a:rPr>
              <a:t>Handles</a:t>
            </a:r>
            <a:endParaRPr lang="it-IT" dirty="0" smtClean="0">
              <a:solidFill>
                <a:srgbClr val="FF0000"/>
              </a:solidFill>
            </a:endParaRPr>
          </a:p>
          <a:p>
            <a:pPr>
              <a:buSzPct val="134000"/>
              <a:buFont typeface="Arial" panose="020B0604020202020204" pitchFamily="34" charset="0"/>
              <a:buChar char="•"/>
            </a:pPr>
            <a:r>
              <a:rPr lang="it-IT" dirty="0" err="1" smtClean="0">
                <a:solidFill>
                  <a:srgbClr val="FF0000"/>
                </a:solidFill>
              </a:rPr>
              <a:t>Executed</a:t>
            </a:r>
            <a:endParaRPr lang="it-IT" dirty="0" smtClean="0">
              <a:solidFill>
                <a:srgbClr val="FF0000"/>
              </a:solidFill>
            </a:endParaRPr>
          </a:p>
          <a:p>
            <a:pPr>
              <a:buSzPct val="134000"/>
              <a:buFont typeface="Arial" panose="020B0604020202020204" pitchFamily="34" charset="0"/>
              <a:buChar char="•"/>
            </a:pPr>
            <a:r>
              <a:rPr lang="it-IT" dirty="0" err="1" smtClean="0">
                <a:solidFill>
                  <a:srgbClr val="FF0000"/>
                </a:solidFill>
              </a:rPr>
              <a:t>Carried</a:t>
            </a:r>
            <a:r>
              <a:rPr lang="it-IT" dirty="0" smtClean="0">
                <a:solidFill>
                  <a:srgbClr val="FF0000"/>
                </a:solidFill>
              </a:rPr>
              <a:t> out</a:t>
            </a:r>
          </a:p>
          <a:p>
            <a:pPr>
              <a:buSzPct val="134000"/>
              <a:buFont typeface="Arial" panose="020B0604020202020204" pitchFamily="34" charset="0"/>
              <a:buChar char="•"/>
            </a:pPr>
            <a:r>
              <a:rPr lang="it-IT" dirty="0" err="1" smtClean="0">
                <a:solidFill>
                  <a:srgbClr val="FF0000"/>
                </a:solidFill>
              </a:rPr>
              <a:t>Processed</a:t>
            </a:r>
            <a:endParaRPr lang="it-IT" dirty="0" smtClean="0">
              <a:solidFill>
                <a:srgbClr val="FF0000"/>
              </a:solidFill>
            </a:endParaRPr>
          </a:p>
          <a:p>
            <a:pPr>
              <a:buSzPct val="134000"/>
              <a:buFont typeface="Arial" panose="020B0604020202020204" pitchFamily="34" charset="0"/>
              <a:buChar char="•"/>
            </a:pPr>
            <a:r>
              <a:rPr lang="it-IT" dirty="0" err="1" smtClean="0">
                <a:solidFill>
                  <a:srgbClr val="FF0000"/>
                </a:solidFill>
              </a:rPr>
              <a:t>Initiated</a:t>
            </a:r>
            <a:endParaRPr lang="it-IT" dirty="0" smtClean="0">
              <a:solidFill>
                <a:srgbClr val="FF0000"/>
              </a:solidFill>
            </a:endParaRPr>
          </a:p>
          <a:p>
            <a:pPr>
              <a:buSzPct val="134000"/>
              <a:buFont typeface="Arial" panose="020B0604020202020204" pitchFamily="34" charset="0"/>
              <a:buChar char="•"/>
            </a:pPr>
            <a:r>
              <a:rPr lang="it-IT" dirty="0" err="1" smtClean="0">
                <a:solidFill>
                  <a:srgbClr val="FF0000"/>
                </a:solidFill>
              </a:rPr>
              <a:t>Facilitated</a:t>
            </a:r>
            <a:endParaRPr lang="it-IT" dirty="0" smtClean="0">
              <a:solidFill>
                <a:srgbClr val="FF0000"/>
              </a:solidFill>
            </a:endParaRPr>
          </a:p>
          <a:p>
            <a:pPr>
              <a:buSzPct val="134000"/>
              <a:buFont typeface="Arial" panose="020B0604020202020204" pitchFamily="34" charset="0"/>
              <a:buChar char="•"/>
            </a:pPr>
            <a:r>
              <a:rPr lang="it-IT" dirty="0" err="1">
                <a:solidFill>
                  <a:srgbClr val="FF0000"/>
                </a:solidFill>
              </a:rPr>
              <a:t>C</a:t>
            </a:r>
            <a:r>
              <a:rPr lang="it-IT" dirty="0" err="1" smtClean="0">
                <a:solidFill>
                  <a:srgbClr val="FF0000"/>
                </a:solidFill>
              </a:rPr>
              <a:t>onducted</a:t>
            </a:r>
            <a:endParaRPr lang="it-IT" dirty="0" smtClean="0">
              <a:solidFill>
                <a:srgbClr val="FF0000"/>
              </a:solidFill>
            </a:endParaRPr>
          </a:p>
          <a:p>
            <a:pPr>
              <a:buSzPct val="134000"/>
              <a:buFont typeface="Arial" panose="020B0604020202020204" pitchFamily="34" charset="0"/>
              <a:buChar char="•"/>
            </a:pPr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4017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47648" y="1302326"/>
            <a:ext cx="8915400" cy="42256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3200" u="sng" dirty="0" smtClean="0"/>
              <a:t>Made</a:t>
            </a:r>
          </a:p>
          <a:p>
            <a:pPr>
              <a:buSzPct val="134000"/>
              <a:buFont typeface="Arial" panose="020B0604020202020204" pitchFamily="34" charset="0"/>
              <a:buChar char="•"/>
            </a:pPr>
            <a:r>
              <a:rPr lang="it-IT" dirty="0" err="1" smtClean="0">
                <a:solidFill>
                  <a:srgbClr val="FF0000"/>
                </a:solidFill>
              </a:rPr>
              <a:t>Developed</a:t>
            </a:r>
            <a:endParaRPr lang="it-IT" dirty="0" smtClean="0">
              <a:solidFill>
                <a:srgbClr val="FF0000"/>
              </a:solidFill>
            </a:endParaRPr>
          </a:p>
          <a:p>
            <a:pPr>
              <a:buSzPct val="134000"/>
              <a:buFont typeface="Arial" panose="020B0604020202020204" pitchFamily="34" charset="0"/>
              <a:buChar char="•"/>
            </a:pPr>
            <a:r>
              <a:rPr lang="it-IT" dirty="0" err="1" smtClean="0">
                <a:solidFill>
                  <a:srgbClr val="FF0000"/>
                </a:solidFill>
              </a:rPr>
              <a:t>Designed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smtClean="0">
                <a:solidFill>
                  <a:schemeClr val="tx1"/>
                </a:solidFill>
              </a:rPr>
              <a:t>PowerPoint </a:t>
            </a:r>
            <a:r>
              <a:rPr lang="it-IT" dirty="0" err="1" smtClean="0">
                <a:solidFill>
                  <a:schemeClr val="tx1"/>
                </a:solidFill>
              </a:rPr>
              <a:t>presentations</a:t>
            </a:r>
            <a:r>
              <a:rPr lang="it-IT" dirty="0" smtClean="0">
                <a:solidFill>
                  <a:schemeClr val="tx1"/>
                </a:solidFill>
              </a:rPr>
              <a:t> on best </a:t>
            </a:r>
            <a:r>
              <a:rPr lang="it-IT" dirty="0" err="1" smtClean="0">
                <a:solidFill>
                  <a:schemeClr val="tx1"/>
                </a:solidFill>
              </a:rPr>
              <a:t>customer</a:t>
            </a:r>
            <a:r>
              <a:rPr lang="it-IT" dirty="0" smtClean="0">
                <a:solidFill>
                  <a:schemeClr val="tx1"/>
                </a:solidFill>
              </a:rPr>
              <a:t> service </a:t>
            </a:r>
            <a:r>
              <a:rPr lang="it-IT" dirty="0" err="1" smtClean="0">
                <a:solidFill>
                  <a:schemeClr val="tx1"/>
                </a:solidFill>
              </a:rPr>
              <a:t>practices</a:t>
            </a:r>
            <a:r>
              <a:rPr lang="it-IT" dirty="0" smtClean="0">
                <a:solidFill>
                  <a:schemeClr val="tx1"/>
                </a:solidFill>
              </a:rPr>
              <a:t>.</a:t>
            </a:r>
          </a:p>
          <a:p>
            <a:pPr>
              <a:buSzPct val="134000"/>
              <a:buFont typeface="Arial" panose="020B0604020202020204" pitchFamily="34" charset="0"/>
              <a:buChar char="•"/>
            </a:pPr>
            <a:r>
              <a:rPr lang="it-IT" dirty="0" err="1" smtClean="0">
                <a:solidFill>
                  <a:srgbClr val="FF0000"/>
                </a:solidFill>
              </a:rPr>
              <a:t>Produced</a:t>
            </a:r>
            <a:endParaRPr lang="it-IT" dirty="0" smtClean="0">
              <a:solidFill>
                <a:srgbClr val="FF0000"/>
              </a:solidFill>
            </a:endParaRPr>
          </a:p>
          <a:p>
            <a:pPr>
              <a:buSzPct val="134000"/>
              <a:buFont typeface="Arial" panose="020B0604020202020204" pitchFamily="34" charset="0"/>
              <a:buChar char="•"/>
            </a:pPr>
            <a:r>
              <a:rPr lang="it-IT" dirty="0" err="1" smtClean="0">
                <a:solidFill>
                  <a:srgbClr val="FF0000"/>
                </a:solidFill>
              </a:rPr>
              <a:t>Devised</a:t>
            </a:r>
            <a:endParaRPr lang="it-IT" dirty="0" smtClean="0">
              <a:solidFill>
                <a:srgbClr val="FF0000"/>
              </a:solidFill>
            </a:endParaRPr>
          </a:p>
          <a:p>
            <a:pPr>
              <a:buSzPct val="134000"/>
              <a:buFont typeface="Arial" panose="020B0604020202020204" pitchFamily="34" charset="0"/>
              <a:buChar char="•"/>
            </a:pPr>
            <a:r>
              <a:rPr lang="it-IT" dirty="0" err="1" smtClean="0">
                <a:solidFill>
                  <a:srgbClr val="FF0000"/>
                </a:solidFill>
              </a:rPr>
              <a:t>Formulated</a:t>
            </a:r>
            <a:endParaRPr lang="it-IT" dirty="0" smtClean="0">
              <a:solidFill>
                <a:srgbClr val="FF0000"/>
              </a:solidFill>
            </a:endParaRPr>
          </a:p>
          <a:p>
            <a:pPr>
              <a:buSzPct val="134000"/>
              <a:buFont typeface="Arial" panose="020B0604020202020204" pitchFamily="34" charset="0"/>
              <a:buChar char="•"/>
            </a:pPr>
            <a:r>
              <a:rPr lang="it-IT" dirty="0" err="1" smtClean="0">
                <a:solidFill>
                  <a:srgbClr val="FF0000"/>
                </a:solidFill>
              </a:rPr>
              <a:t>Established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endParaRPr lang="it-IT" dirty="0" smtClean="0">
              <a:solidFill>
                <a:srgbClr val="FF0000"/>
              </a:solidFill>
            </a:endParaRPr>
          </a:p>
          <a:p>
            <a:pPr>
              <a:buSzPct val="134000"/>
              <a:buFont typeface="Arial" panose="020B0604020202020204" pitchFamily="34" charset="0"/>
              <a:buChar char="•"/>
            </a:pPr>
            <a:r>
              <a:rPr lang="it-IT" dirty="0" err="1" smtClean="0">
                <a:solidFill>
                  <a:srgbClr val="FF0000"/>
                </a:solidFill>
              </a:rPr>
              <a:t>Created</a:t>
            </a:r>
            <a:endParaRPr lang="it-IT" dirty="0" smtClean="0">
              <a:solidFill>
                <a:srgbClr val="FF0000"/>
              </a:solidFill>
            </a:endParaRPr>
          </a:p>
          <a:p>
            <a:pPr>
              <a:buSzPct val="134000"/>
              <a:buFont typeface="Arial" panose="020B0604020202020204" pitchFamily="34" charset="0"/>
              <a:buChar char="•"/>
            </a:pPr>
            <a:r>
              <a:rPr lang="it-IT" dirty="0" err="1" smtClean="0">
                <a:solidFill>
                  <a:srgbClr val="FF0000"/>
                </a:solidFill>
              </a:rPr>
              <a:t>Fostered</a:t>
            </a:r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94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47648" y="443346"/>
            <a:ext cx="8915400" cy="57634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3200" u="sng" dirty="0" smtClean="0"/>
              <a:t>Helped</a:t>
            </a:r>
          </a:p>
          <a:p>
            <a:pPr>
              <a:buSzPct val="134000"/>
              <a:buFont typeface="Arial" panose="020B0604020202020204" pitchFamily="34" charset="0"/>
              <a:buChar char="•"/>
            </a:pPr>
            <a:r>
              <a:rPr lang="it-IT" dirty="0" err="1" smtClean="0">
                <a:solidFill>
                  <a:srgbClr val="FF0000"/>
                </a:solidFill>
              </a:rPr>
              <a:t>Assisted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chemeClr val="tx1"/>
                </a:solidFill>
              </a:rPr>
              <a:t>veterinarians</a:t>
            </a:r>
            <a:r>
              <a:rPr lang="it-IT" dirty="0" smtClean="0">
                <a:solidFill>
                  <a:schemeClr val="tx1"/>
                </a:solidFill>
              </a:rPr>
              <a:t> in the care of </a:t>
            </a:r>
            <a:r>
              <a:rPr lang="it-IT" dirty="0" err="1" smtClean="0">
                <a:solidFill>
                  <a:schemeClr val="tx1"/>
                </a:solidFill>
              </a:rPr>
              <a:t>animals</a:t>
            </a:r>
            <a:r>
              <a:rPr lang="it-IT" dirty="0" smtClean="0">
                <a:solidFill>
                  <a:schemeClr val="tx1"/>
                </a:solidFill>
              </a:rPr>
              <a:t>.</a:t>
            </a:r>
          </a:p>
          <a:p>
            <a:pPr>
              <a:buSzPct val="134000"/>
              <a:buFont typeface="Arial" panose="020B0604020202020204" pitchFamily="34" charset="0"/>
              <a:buChar char="•"/>
            </a:pPr>
            <a:r>
              <a:rPr lang="it-IT" dirty="0" err="1" smtClean="0">
                <a:solidFill>
                  <a:srgbClr val="FF0000"/>
                </a:solidFill>
              </a:rPr>
              <a:t>Aided</a:t>
            </a:r>
            <a:endParaRPr lang="it-IT" dirty="0" smtClean="0">
              <a:solidFill>
                <a:srgbClr val="FF0000"/>
              </a:solidFill>
            </a:endParaRPr>
          </a:p>
          <a:p>
            <a:pPr>
              <a:buSzPct val="134000"/>
              <a:buFont typeface="Arial" panose="020B0604020202020204" pitchFamily="34" charset="0"/>
              <a:buChar char="•"/>
            </a:pPr>
            <a:r>
              <a:rPr lang="it-IT" dirty="0" err="1" smtClean="0">
                <a:solidFill>
                  <a:srgbClr val="FF0000"/>
                </a:solidFill>
              </a:rPr>
              <a:t>Demostrated</a:t>
            </a:r>
            <a:endParaRPr lang="it-IT" dirty="0" smtClean="0">
              <a:solidFill>
                <a:srgbClr val="FF0000"/>
              </a:solidFill>
            </a:endParaRPr>
          </a:p>
          <a:p>
            <a:pPr>
              <a:buSzPct val="134000"/>
              <a:buFont typeface="Arial" panose="020B0604020202020204" pitchFamily="34" charset="0"/>
              <a:buChar char="•"/>
            </a:pPr>
            <a:r>
              <a:rPr lang="it-IT" dirty="0" err="1" smtClean="0">
                <a:solidFill>
                  <a:srgbClr val="FF0000"/>
                </a:solidFill>
              </a:rPr>
              <a:t>Provided</a:t>
            </a:r>
            <a:endParaRPr lang="it-IT" dirty="0" smtClean="0">
              <a:solidFill>
                <a:srgbClr val="FF0000"/>
              </a:solidFill>
            </a:endParaRPr>
          </a:p>
          <a:p>
            <a:pPr marL="0" indent="0">
              <a:buSzPct val="134000"/>
              <a:buNone/>
            </a:pPr>
            <a:r>
              <a:rPr lang="it-IT" sz="3200" u="sng" dirty="0" smtClean="0"/>
              <a:t>Led</a:t>
            </a:r>
          </a:p>
          <a:p>
            <a:pPr>
              <a:buSzPct val="134000"/>
              <a:buFont typeface="Arial" panose="020B0604020202020204" pitchFamily="34" charset="0"/>
              <a:buChar char="•"/>
            </a:pPr>
            <a:r>
              <a:rPr lang="it-IT" dirty="0" err="1" smtClean="0">
                <a:solidFill>
                  <a:srgbClr val="FF0000"/>
                </a:solidFill>
              </a:rPr>
              <a:t>Managed</a:t>
            </a:r>
            <a:endParaRPr lang="it-IT" dirty="0" smtClean="0">
              <a:solidFill>
                <a:srgbClr val="FF0000"/>
              </a:solidFill>
            </a:endParaRPr>
          </a:p>
          <a:p>
            <a:pPr>
              <a:buSzPct val="134000"/>
              <a:buFont typeface="Arial" panose="020B0604020202020204" pitchFamily="34" charset="0"/>
              <a:buChar char="•"/>
            </a:pPr>
            <a:r>
              <a:rPr lang="it-IT" dirty="0" err="1" smtClean="0">
                <a:solidFill>
                  <a:srgbClr val="FF0000"/>
                </a:solidFill>
              </a:rPr>
              <a:t>Coordinated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</a:p>
          <a:p>
            <a:pPr>
              <a:buSzPct val="134000"/>
              <a:buFont typeface="Arial" panose="020B0604020202020204" pitchFamily="34" charset="0"/>
              <a:buChar char="•"/>
            </a:pPr>
            <a:r>
              <a:rPr lang="it-IT" dirty="0" err="1" smtClean="0">
                <a:solidFill>
                  <a:srgbClr val="FF0000"/>
                </a:solidFill>
              </a:rPr>
              <a:t>Supervised</a:t>
            </a:r>
            <a:endParaRPr lang="it-IT" dirty="0" smtClean="0">
              <a:solidFill>
                <a:srgbClr val="FF0000"/>
              </a:solidFill>
            </a:endParaRPr>
          </a:p>
          <a:p>
            <a:pPr>
              <a:buSzPct val="134000"/>
              <a:buFont typeface="Arial" panose="020B0604020202020204" pitchFamily="34" charset="0"/>
              <a:buChar char="•"/>
            </a:pPr>
            <a:r>
              <a:rPr lang="it-IT" dirty="0" err="1" smtClean="0">
                <a:solidFill>
                  <a:srgbClr val="FF0000"/>
                </a:solidFill>
              </a:rPr>
              <a:t>Oversaw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smtClean="0">
                <a:solidFill>
                  <a:schemeClr val="tx1"/>
                </a:solidFill>
              </a:rPr>
              <a:t>the </a:t>
            </a:r>
            <a:r>
              <a:rPr lang="it-IT" dirty="0" err="1" smtClean="0">
                <a:solidFill>
                  <a:schemeClr val="tx1"/>
                </a:solidFill>
              </a:rPr>
              <a:t>daily</a:t>
            </a:r>
            <a:r>
              <a:rPr lang="it-IT" dirty="0" smtClean="0">
                <a:solidFill>
                  <a:schemeClr val="tx1"/>
                </a:solidFill>
              </a:rPr>
              <a:t> </a:t>
            </a:r>
            <a:r>
              <a:rPr lang="it-IT" dirty="0" err="1" smtClean="0">
                <a:solidFill>
                  <a:schemeClr val="tx1"/>
                </a:solidFill>
              </a:rPr>
              <a:t>operations</a:t>
            </a:r>
            <a:r>
              <a:rPr lang="it-IT" dirty="0" smtClean="0">
                <a:solidFill>
                  <a:schemeClr val="tx1"/>
                </a:solidFill>
              </a:rPr>
              <a:t> of a </a:t>
            </a:r>
            <a:r>
              <a:rPr lang="it-IT" dirty="0" err="1" smtClean="0">
                <a:solidFill>
                  <a:schemeClr val="tx1"/>
                </a:solidFill>
              </a:rPr>
              <a:t>nuclear</a:t>
            </a:r>
            <a:r>
              <a:rPr lang="it-IT" dirty="0" smtClean="0">
                <a:solidFill>
                  <a:schemeClr val="tx1"/>
                </a:solidFill>
              </a:rPr>
              <a:t> </a:t>
            </a:r>
            <a:r>
              <a:rPr lang="it-IT" dirty="0" err="1" smtClean="0">
                <a:solidFill>
                  <a:schemeClr val="tx1"/>
                </a:solidFill>
              </a:rPr>
              <a:t>power</a:t>
            </a:r>
            <a:r>
              <a:rPr lang="it-IT" dirty="0" smtClean="0">
                <a:solidFill>
                  <a:schemeClr val="tx1"/>
                </a:solidFill>
              </a:rPr>
              <a:t> </a:t>
            </a:r>
            <a:r>
              <a:rPr lang="it-IT" dirty="0" err="1" smtClean="0">
                <a:solidFill>
                  <a:schemeClr val="tx1"/>
                </a:solidFill>
              </a:rPr>
              <a:t>plant</a:t>
            </a:r>
            <a:endParaRPr lang="it-IT" dirty="0" smtClean="0">
              <a:solidFill>
                <a:schemeClr val="tx1"/>
              </a:solidFill>
            </a:endParaRPr>
          </a:p>
          <a:p>
            <a:pPr>
              <a:buSzPct val="134000"/>
              <a:buFont typeface="Arial" panose="020B0604020202020204" pitchFamily="34" charset="0"/>
              <a:buChar char="•"/>
            </a:pPr>
            <a:r>
              <a:rPr lang="it-IT" dirty="0" err="1" smtClean="0">
                <a:solidFill>
                  <a:srgbClr val="FF0000"/>
                </a:solidFill>
              </a:rPr>
              <a:t>Spearheaded</a:t>
            </a:r>
            <a:endParaRPr lang="it-IT" dirty="0" smtClean="0">
              <a:solidFill>
                <a:srgbClr val="FF0000"/>
              </a:solidFill>
            </a:endParaRPr>
          </a:p>
          <a:p>
            <a:pPr>
              <a:buSzPct val="134000"/>
              <a:buFont typeface="Arial" panose="020B0604020202020204" pitchFamily="34" charset="0"/>
              <a:buChar char="•"/>
            </a:pPr>
            <a:r>
              <a:rPr lang="it-IT" dirty="0" err="1" smtClean="0">
                <a:solidFill>
                  <a:srgbClr val="FF0000"/>
                </a:solidFill>
              </a:rPr>
              <a:t>Directed</a:t>
            </a:r>
            <a:endParaRPr lang="it-IT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85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47648" y="429491"/>
            <a:ext cx="8915400" cy="57773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3200" u="sng" dirty="0" err="1" smtClean="0"/>
              <a:t>Researched</a:t>
            </a:r>
            <a:endParaRPr lang="it-IT" sz="3200" u="sng" dirty="0" smtClean="0"/>
          </a:p>
          <a:p>
            <a:pPr>
              <a:buSzPct val="134000"/>
              <a:buFont typeface="Arial" panose="020B0604020202020204" pitchFamily="34" charset="0"/>
              <a:buChar char="•"/>
            </a:pPr>
            <a:r>
              <a:rPr lang="it-IT" dirty="0" err="1" smtClean="0">
                <a:solidFill>
                  <a:srgbClr val="FF0000"/>
                </a:solidFill>
              </a:rPr>
              <a:t>Analyzed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smtClean="0">
                <a:solidFill>
                  <a:schemeClr val="tx1"/>
                </a:solidFill>
              </a:rPr>
              <a:t>trends and </a:t>
            </a:r>
            <a:r>
              <a:rPr lang="it-IT" dirty="0" err="1" smtClean="0">
                <a:solidFill>
                  <a:schemeClr val="tx1"/>
                </a:solidFill>
              </a:rPr>
              <a:t>reported</a:t>
            </a:r>
            <a:r>
              <a:rPr lang="it-IT" dirty="0" smtClean="0">
                <a:solidFill>
                  <a:schemeClr val="tx1"/>
                </a:solidFill>
              </a:rPr>
              <a:t> on </a:t>
            </a:r>
            <a:r>
              <a:rPr lang="it-IT" dirty="0" err="1" smtClean="0">
                <a:solidFill>
                  <a:schemeClr val="tx1"/>
                </a:solidFill>
              </a:rPr>
              <a:t>opportunities</a:t>
            </a:r>
            <a:r>
              <a:rPr lang="it-IT" dirty="0" smtClean="0">
                <a:solidFill>
                  <a:schemeClr val="tx1"/>
                </a:solidFill>
              </a:rPr>
              <a:t> for </a:t>
            </a:r>
            <a:r>
              <a:rPr lang="it-IT" dirty="0" err="1" smtClean="0">
                <a:solidFill>
                  <a:schemeClr val="tx1"/>
                </a:solidFill>
              </a:rPr>
              <a:t>growth</a:t>
            </a:r>
            <a:endParaRPr lang="it-IT" dirty="0" smtClean="0">
              <a:solidFill>
                <a:srgbClr val="FF0000"/>
              </a:solidFill>
            </a:endParaRPr>
          </a:p>
          <a:p>
            <a:pPr>
              <a:buSzPct val="134000"/>
              <a:buFont typeface="Arial" panose="020B0604020202020204" pitchFamily="34" charset="0"/>
              <a:buChar char="•"/>
            </a:pPr>
            <a:r>
              <a:rPr lang="it-IT" dirty="0" err="1" smtClean="0">
                <a:solidFill>
                  <a:srgbClr val="FF0000"/>
                </a:solidFill>
              </a:rPr>
              <a:t>Diagnosed</a:t>
            </a:r>
            <a:endParaRPr lang="it-IT" dirty="0" smtClean="0">
              <a:solidFill>
                <a:srgbClr val="FF0000"/>
              </a:solidFill>
            </a:endParaRPr>
          </a:p>
          <a:p>
            <a:pPr>
              <a:buSzPct val="134000"/>
              <a:buFont typeface="Arial" panose="020B0604020202020204" pitchFamily="34" charset="0"/>
              <a:buChar char="•"/>
            </a:pPr>
            <a:r>
              <a:rPr lang="it-IT" dirty="0" err="1">
                <a:solidFill>
                  <a:srgbClr val="FF0000"/>
                </a:solidFill>
              </a:rPr>
              <a:t>M</a:t>
            </a:r>
            <a:r>
              <a:rPr lang="it-IT" dirty="0" err="1" smtClean="0">
                <a:solidFill>
                  <a:srgbClr val="FF0000"/>
                </a:solidFill>
              </a:rPr>
              <a:t>easured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</a:p>
          <a:p>
            <a:pPr marL="0" indent="0">
              <a:buSzPct val="134000"/>
              <a:buNone/>
            </a:pPr>
            <a:r>
              <a:rPr lang="it-IT" sz="3200" u="sng" dirty="0" smtClean="0"/>
              <a:t>Organized</a:t>
            </a:r>
          </a:p>
          <a:p>
            <a:pPr>
              <a:buSzPct val="134000"/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rgbClr val="FF0000"/>
                </a:solidFill>
              </a:rPr>
              <a:t>Maintained </a:t>
            </a:r>
            <a:r>
              <a:rPr lang="it-IT" dirty="0" smtClean="0">
                <a:solidFill>
                  <a:schemeClr val="tx1"/>
                </a:solidFill>
              </a:rPr>
              <a:t>a database of over </a:t>
            </a:r>
            <a:r>
              <a:rPr lang="it-IT" dirty="0" err="1" smtClean="0">
                <a:solidFill>
                  <a:schemeClr val="tx1"/>
                </a:solidFill>
              </a:rPr>
              <a:t>two</a:t>
            </a:r>
            <a:r>
              <a:rPr lang="it-IT" dirty="0" smtClean="0">
                <a:solidFill>
                  <a:schemeClr val="tx1"/>
                </a:solidFill>
              </a:rPr>
              <a:t> </a:t>
            </a:r>
            <a:r>
              <a:rPr lang="it-IT" dirty="0" err="1" smtClean="0">
                <a:solidFill>
                  <a:schemeClr val="tx1"/>
                </a:solidFill>
              </a:rPr>
              <a:t>thousand</a:t>
            </a:r>
            <a:r>
              <a:rPr lang="it-IT" dirty="0" smtClean="0">
                <a:solidFill>
                  <a:schemeClr val="tx1"/>
                </a:solidFill>
              </a:rPr>
              <a:t> </a:t>
            </a:r>
            <a:r>
              <a:rPr lang="it-IT" dirty="0" err="1" smtClean="0">
                <a:solidFill>
                  <a:schemeClr val="tx1"/>
                </a:solidFill>
              </a:rPr>
              <a:t>costomers</a:t>
            </a:r>
            <a:r>
              <a:rPr lang="it-IT" dirty="0" smtClean="0">
                <a:solidFill>
                  <a:schemeClr val="tx1"/>
                </a:solidFill>
              </a:rPr>
              <a:t>.</a:t>
            </a:r>
          </a:p>
          <a:p>
            <a:pPr>
              <a:buSzPct val="134000"/>
              <a:buFont typeface="Arial" panose="020B0604020202020204" pitchFamily="34" charset="0"/>
              <a:buChar char="•"/>
            </a:pPr>
            <a:r>
              <a:rPr lang="it-IT" dirty="0" err="1" smtClean="0">
                <a:solidFill>
                  <a:srgbClr val="FF0000"/>
                </a:solidFill>
              </a:rPr>
              <a:t>Arranged</a:t>
            </a:r>
            <a:endParaRPr lang="it-IT" dirty="0" smtClean="0">
              <a:solidFill>
                <a:srgbClr val="FF0000"/>
              </a:solidFill>
            </a:endParaRPr>
          </a:p>
          <a:p>
            <a:pPr marL="0" lvl="0" indent="0">
              <a:buClr>
                <a:srgbClr val="A53010"/>
              </a:buClr>
              <a:buSzPct val="134000"/>
              <a:buNone/>
            </a:pPr>
            <a:r>
              <a:rPr lang="it-IT" sz="3200" u="sng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Communicated</a:t>
            </a:r>
            <a:endParaRPr lang="it-IT" sz="3200" u="sng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>
              <a:buClr>
                <a:srgbClr val="A53010"/>
              </a:buClr>
              <a:buSzPct val="134000"/>
              <a:buFont typeface="Arial" panose="020B0604020202020204" pitchFamily="34" charset="0"/>
              <a:buChar char="•"/>
            </a:pPr>
            <a:r>
              <a:rPr lang="it-IT" dirty="0" err="1" smtClean="0">
                <a:solidFill>
                  <a:srgbClr val="FF0000"/>
                </a:solidFill>
              </a:rPr>
              <a:t>Collaborated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smtClean="0">
                <a:solidFill>
                  <a:prstClr val="black"/>
                </a:solidFill>
              </a:rPr>
              <a:t>with </a:t>
            </a:r>
            <a:r>
              <a:rPr lang="it-IT" dirty="0" err="1" smtClean="0">
                <a:solidFill>
                  <a:prstClr val="black"/>
                </a:solidFill>
              </a:rPr>
              <a:t>other</a:t>
            </a:r>
            <a:r>
              <a:rPr lang="it-IT" dirty="0" smtClean="0">
                <a:solidFill>
                  <a:prstClr val="black"/>
                </a:solidFill>
              </a:rPr>
              <a:t> </a:t>
            </a:r>
            <a:r>
              <a:rPr lang="it-IT" dirty="0" err="1" smtClean="0">
                <a:solidFill>
                  <a:prstClr val="black"/>
                </a:solidFill>
              </a:rPr>
              <a:t>departments</a:t>
            </a:r>
            <a:r>
              <a:rPr lang="it-IT" dirty="0" smtClean="0">
                <a:solidFill>
                  <a:prstClr val="black"/>
                </a:solidFill>
              </a:rPr>
              <a:t> on special </a:t>
            </a:r>
            <a:r>
              <a:rPr lang="it-IT" dirty="0" err="1" smtClean="0">
                <a:solidFill>
                  <a:prstClr val="black"/>
                </a:solidFill>
              </a:rPr>
              <a:t>projects</a:t>
            </a:r>
            <a:r>
              <a:rPr lang="it-IT" dirty="0" smtClean="0">
                <a:solidFill>
                  <a:prstClr val="black"/>
                </a:solidFill>
              </a:rPr>
              <a:t>.</a:t>
            </a:r>
          </a:p>
          <a:p>
            <a:pPr lvl="0">
              <a:buClr>
                <a:srgbClr val="A53010"/>
              </a:buClr>
              <a:buSzPct val="134000"/>
              <a:buFont typeface="Arial" panose="020B0604020202020204" pitchFamily="34" charset="0"/>
              <a:buChar char="•"/>
            </a:pPr>
            <a:r>
              <a:rPr lang="it-IT" dirty="0" err="1" smtClean="0">
                <a:solidFill>
                  <a:srgbClr val="FF0000"/>
                </a:solidFill>
              </a:rPr>
              <a:t>Reported</a:t>
            </a:r>
            <a:endParaRPr lang="it-IT" dirty="0" smtClean="0">
              <a:solidFill>
                <a:srgbClr val="FF0000"/>
              </a:solidFill>
            </a:endParaRPr>
          </a:p>
          <a:p>
            <a:pPr lvl="0">
              <a:buClr>
                <a:srgbClr val="A53010"/>
              </a:buClr>
              <a:buSzPct val="134000"/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rgbClr val="FF0000"/>
                </a:solidFill>
              </a:rPr>
              <a:t>High </a:t>
            </a:r>
            <a:r>
              <a:rPr lang="it-IT" dirty="0" err="1" smtClean="0">
                <a:solidFill>
                  <a:srgbClr val="FF0000"/>
                </a:solidFill>
              </a:rPr>
              <a:t>lighted</a:t>
            </a:r>
            <a:endParaRPr lang="it-IT" dirty="0">
              <a:solidFill>
                <a:srgbClr val="FF0000"/>
              </a:solidFill>
            </a:endParaRPr>
          </a:p>
          <a:p>
            <a:pPr marL="0" lvl="0" indent="0">
              <a:buClr>
                <a:srgbClr val="A53010"/>
              </a:buClr>
              <a:buSzPct val="134000"/>
              <a:buNone/>
            </a:pPr>
            <a:endParaRPr lang="it-IT" sz="16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4077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2547648" y="1108364"/>
                <a:ext cx="8915400" cy="509847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it-IT" sz="3200" u="sng" dirty="0" smtClean="0"/>
                  <a:t>Got </a:t>
                </a:r>
                <a:r>
                  <a:rPr lang="it-IT" sz="3200" u="sng" dirty="0" err="1" smtClean="0"/>
                  <a:t>Results</a:t>
                </a:r>
                <a:endParaRPr lang="it-IT" sz="3200" u="sng" dirty="0" smtClean="0"/>
              </a:p>
              <a:p>
                <a:pPr>
                  <a:buSzPct val="134000"/>
                  <a:buFont typeface="Arial" panose="020B0604020202020204" pitchFamily="34" charset="0"/>
                  <a:buChar char="•"/>
                </a:pPr>
                <a:r>
                  <a:rPr lang="it-IT" dirty="0" err="1" smtClean="0">
                    <a:solidFill>
                      <a:srgbClr val="FF0000"/>
                    </a:solidFill>
                  </a:rPr>
                  <a:t>Increased</a:t>
                </a:r>
                <a:r>
                  <a:rPr lang="it-IT" dirty="0" smtClean="0">
                    <a:solidFill>
                      <a:srgbClr val="FF0000"/>
                    </a:solidFill>
                  </a:rPr>
                  <a:t> </a:t>
                </a:r>
                <a:r>
                  <a:rPr lang="it-IT" dirty="0" smtClean="0">
                    <a:solidFill>
                      <a:schemeClr val="tx1"/>
                    </a:solidFill>
                  </a:rPr>
                  <a:t>gross sales by 4</a:t>
                </a:r>
                <a14:m>
                  <m:oMath xmlns:m="http://schemas.openxmlformats.org/officeDocument/2006/math">
                    <m:r>
                      <a:rPr lang="it-IT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%</m:t>
                    </m:r>
                  </m:oMath>
                </a14:m>
                <a:r>
                  <a:rPr lang="it-IT" dirty="0" smtClean="0">
                    <a:solidFill>
                      <a:schemeClr val="tx1"/>
                    </a:solidFill>
                  </a:rPr>
                  <a:t>.</a:t>
                </a:r>
              </a:p>
              <a:p>
                <a:pPr>
                  <a:buSzPct val="134000"/>
                  <a:buFont typeface="Arial" panose="020B0604020202020204" pitchFamily="34" charset="0"/>
                  <a:buChar char="•"/>
                </a:pPr>
                <a:r>
                  <a:rPr lang="it-IT" dirty="0" err="1" smtClean="0">
                    <a:solidFill>
                      <a:srgbClr val="FF0000"/>
                    </a:solidFill>
                  </a:rPr>
                  <a:t>Generated</a:t>
                </a:r>
                <a:endParaRPr lang="it-IT" dirty="0" smtClean="0">
                  <a:solidFill>
                    <a:srgbClr val="FF0000"/>
                  </a:solidFill>
                </a:endParaRPr>
              </a:p>
              <a:p>
                <a:pPr>
                  <a:buSzPct val="134000"/>
                  <a:buFont typeface="Arial" panose="020B0604020202020204" pitchFamily="34" charset="0"/>
                  <a:buChar char="•"/>
                </a:pPr>
                <a:r>
                  <a:rPr lang="it-IT" dirty="0" err="1" smtClean="0">
                    <a:solidFill>
                      <a:srgbClr val="FF0000"/>
                    </a:solidFill>
                  </a:rPr>
                  <a:t>Identified</a:t>
                </a:r>
                <a:endParaRPr lang="it-IT" dirty="0">
                  <a:solidFill>
                    <a:srgbClr val="FF0000"/>
                  </a:solidFill>
                </a:endParaRPr>
              </a:p>
              <a:p>
                <a:pPr>
                  <a:buSzPct val="134000"/>
                  <a:buFont typeface="Arial" panose="020B0604020202020204" pitchFamily="34" charset="0"/>
                  <a:buChar char="•"/>
                </a:pPr>
                <a:r>
                  <a:rPr lang="it-IT" dirty="0" err="1" smtClean="0">
                    <a:solidFill>
                      <a:srgbClr val="FF0000"/>
                    </a:solidFill>
                  </a:rPr>
                  <a:t>Strengthened</a:t>
                </a:r>
                <a:endParaRPr lang="it-IT" dirty="0" smtClean="0">
                  <a:solidFill>
                    <a:srgbClr val="FF0000"/>
                  </a:solidFill>
                </a:endParaRPr>
              </a:p>
              <a:p>
                <a:pPr>
                  <a:buSzPct val="134000"/>
                  <a:buFont typeface="Arial" panose="020B0604020202020204" pitchFamily="34" charset="0"/>
                  <a:buChar char="•"/>
                </a:pPr>
                <a:r>
                  <a:rPr lang="it-IT" dirty="0" err="1" smtClean="0">
                    <a:solidFill>
                      <a:srgbClr val="FF0000"/>
                    </a:solidFill>
                  </a:rPr>
                  <a:t>Improved</a:t>
                </a:r>
                <a:endParaRPr lang="it-IT" dirty="0" smtClean="0">
                  <a:solidFill>
                    <a:srgbClr val="FF0000"/>
                  </a:solidFill>
                </a:endParaRPr>
              </a:p>
              <a:p>
                <a:pPr>
                  <a:buSzPct val="134000"/>
                  <a:buFont typeface="Arial" panose="020B0604020202020204" pitchFamily="34" charset="0"/>
                  <a:buChar char="•"/>
                </a:pPr>
                <a:r>
                  <a:rPr lang="it-IT" dirty="0" err="1" smtClean="0">
                    <a:solidFill>
                      <a:srgbClr val="FF0000"/>
                    </a:solidFill>
                  </a:rPr>
                  <a:t>Accomplished</a:t>
                </a:r>
                <a:endParaRPr lang="it-IT" dirty="0" smtClean="0">
                  <a:solidFill>
                    <a:srgbClr val="FF0000"/>
                  </a:solidFill>
                </a:endParaRPr>
              </a:p>
              <a:p>
                <a:pPr marL="0" indent="0">
                  <a:buSzPct val="134000"/>
                  <a:buNone/>
                </a:pPr>
                <a:endParaRPr lang="it-IT" dirty="0" smtClean="0">
                  <a:solidFill>
                    <a:srgbClr val="FF0000"/>
                  </a:solidFill>
                </a:endParaRPr>
              </a:p>
              <a:p>
                <a:pPr marL="0" indent="0">
                  <a:buSzPct val="134000"/>
                  <a:buNone/>
                </a:pPr>
                <a:r>
                  <a:rPr lang="it-IT" sz="3200" u="sng" dirty="0" err="1" smtClean="0"/>
                  <a:t>Used</a:t>
                </a:r>
                <a:endParaRPr lang="it-IT" sz="3200" u="sng" dirty="0" smtClean="0"/>
              </a:p>
              <a:p>
                <a:pPr>
                  <a:buSzPct val="134000"/>
                  <a:buFont typeface="Arial" panose="020B0604020202020204" pitchFamily="34" charset="0"/>
                  <a:buChar char="•"/>
                </a:pPr>
                <a:r>
                  <a:rPr lang="it-IT" dirty="0" err="1" smtClean="0">
                    <a:solidFill>
                      <a:srgbClr val="FF0000"/>
                    </a:solidFill>
                  </a:rPr>
                  <a:t>Operated</a:t>
                </a:r>
                <a:r>
                  <a:rPr lang="it-IT" dirty="0" smtClean="0">
                    <a:solidFill>
                      <a:srgbClr val="FF0000"/>
                    </a:solidFill>
                  </a:rPr>
                  <a:t> </a:t>
                </a:r>
                <a:r>
                  <a:rPr lang="it-IT" dirty="0" err="1" smtClean="0">
                    <a:solidFill>
                      <a:schemeClr val="tx1"/>
                    </a:solidFill>
                  </a:rPr>
                  <a:t>forklifts</a:t>
                </a:r>
                <a:r>
                  <a:rPr lang="it-IT" dirty="0" smtClean="0">
                    <a:solidFill>
                      <a:schemeClr val="tx1"/>
                    </a:solidFill>
                  </a:rPr>
                  <a:t> </a:t>
                </a:r>
                <a:r>
                  <a:rPr lang="it-IT" dirty="0" err="1" smtClean="0">
                    <a:solidFill>
                      <a:schemeClr val="tx1"/>
                    </a:solidFill>
                  </a:rPr>
                  <a:t>following</a:t>
                </a:r>
                <a:r>
                  <a:rPr lang="it-IT" dirty="0" smtClean="0">
                    <a:solidFill>
                      <a:schemeClr val="tx1"/>
                    </a:solidFill>
                  </a:rPr>
                  <a:t> best </a:t>
                </a:r>
                <a:r>
                  <a:rPr lang="it-IT" dirty="0" err="1" smtClean="0">
                    <a:solidFill>
                      <a:schemeClr val="tx1"/>
                    </a:solidFill>
                  </a:rPr>
                  <a:t>safety</a:t>
                </a:r>
                <a:r>
                  <a:rPr lang="it-IT" dirty="0" smtClean="0">
                    <a:solidFill>
                      <a:schemeClr val="tx1"/>
                    </a:solidFill>
                  </a:rPr>
                  <a:t> </a:t>
                </a:r>
                <a:r>
                  <a:rPr lang="it-IT" dirty="0" err="1" smtClean="0">
                    <a:solidFill>
                      <a:schemeClr val="tx1"/>
                    </a:solidFill>
                  </a:rPr>
                  <a:t>practices</a:t>
                </a:r>
                <a:r>
                  <a:rPr lang="it-IT" dirty="0" smtClean="0">
                    <a:solidFill>
                      <a:schemeClr val="tx1"/>
                    </a:solidFill>
                  </a:rPr>
                  <a:t>.</a:t>
                </a:r>
              </a:p>
            </p:txBody>
          </p:sp>
        </mc:Choice>
        <mc:Fallback xmlns=""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47648" y="1108364"/>
                <a:ext cx="8915400" cy="5098472"/>
              </a:xfrm>
              <a:blipFill>
                <a:blip r:embed="rId2"/>
                <a:stretch>
                  <a:fillRect l="-1778" t="-1555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412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lo">
  <a:themeElements>
    <a:clrScheme name="Fil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Fil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il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32</TotalTime>
  <Words>150</Words>
  <Application>Microsoft Office PowerPoint</Application>
  <PresentationFormat>Widescreen</PresentationFormat>
  <Paragraphs>61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3" baseType="lpstr">
      <vt:lpstr>Arial</vt:lpstr>
      <vt:lpstr>Baskerville Old Face</vt:lpstr>
      <vt:lpstr>Cambria Math</vt:lpstr>
      <vt:lpstr>Century Gothic</vt:lpstr>
      <vt:lpstr>Courier New</vt:lpstr>
      <vt:lpstr>Wingdings 3</vt:lpstr>
      <vt:lpstr>Filo</vt:lpstr>
      <vt:lpstr>Power Verbs: Resume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Verbs: Resume</dc:title>
  <dc:creator>Utente Windows</dc:creator>
  <cp:lastModifiedBy>Lim</cp:lastModifiedBy>
  <cp:revision>6</cp:revision>
  <dcterms:created xsi:type="dcterms:W3CDTF">2018-09-24T18:35:50Z</dcterms:created>
  <dcterms:modified xsi:type="dcterms:W3CDTF">2018-09-26T06:33:07Z</dcterms:modified>
</cp:coreProperties>
</file>