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9" r:id="rId4"/>
    <p:sldId id="257" r:id="rId5"/>
    <p:sldId id="258" r:id="rId6"/>
    <p:sldId id="264" r:id="rId7"/>
    <p:sldId id="266" r:id="rId8"/>
    <p:sldId id="261" r:id="rId9"/>
    <p:sldId id="263" r:id="rId10"/>
    <p:sldId id="267" r:id="rId11"/>
    <p:sldId id="268" r:id="rId12"/>
    <p:sldId id="269" r:id="rId13"/>
    <p:sldId id="271" r:id="rId14"/>
    <p:sldId id="270" r:id="rId15"/>
    <p:sldId id="273" r:id="rId16"/>
    <p:sldId id="274"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ria Martuscelli" initials="VM" lastIdx="1" clrIdx="0">
    <p:extLst>
      <p:ext uri="{19B8F6BF-5375-455C-9EA6-DF929625EA0E}">
        <p15:presenceInfo xmlns="" xmlns:p15="http://schemas.microsoft.com/office/powerpoint/2012/main" userId="Valeria Martuscell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88" autoAdjust="0"/>
    <p:restoredTop sz="94660"/>
  </p:normalViewPr>
  <p:slideViewPr>
    <p:cSldViewPr snapToGrid="0">
      <p:cViewPr>
        <p:scale>
          <a:sx n="50" d="100"/>
          <a:sy n="50" d="100"/>
        </p:scale>
        <p:origin x="-1668" y="-90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9-26T19:54:11.171" idx="1">
    <p:pos x="10" y="10"/>
    <p:text>Button with the ability to detect clicks. Many aspects of its appearance can be changed, as well as whether it is clickable (Enabled), can be changed in the Designer or in the Blocks Editor.</p:text>
    <p:extLst>
      <p:ext uri="{C676402C-5697-4E1C-873F-D02D1690AC5C}">
        <p15:threadingInfo xmlns=""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DF6EA48-BBD5-472F-B1D1-CC59DD995CB5}" type="slidenum">
              <a:rPr lang="it-IT" smtClean="0"/>
              <a:pPr/>
              <a:t>‹N›</a:t>
            </a:fld>
            <a:endParaRPr lang="it-I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484027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DF6EA48-BBD5-472F-B1D1-CC59DD995CB5}" type="slidenum">
              <a:rPr lang="it-IT" smtClean="0"/>
              <a:pPr/>
              <a:t>‹N›</a:t>
            </a:fld>
            <a:endParaRPr lang="it-IT"/>
          </a:p>
        </p:txBody>
      </p:sp>
    </p:spTree>
    <p:extLst>
      <p:ext uri="{BB962C8B-B14F-4D97-AF65-F5344CB8AC3E}">
        <p14:creationId xmlns="" xmlns:p14="http://schemas.microsoft.com/office/powerpoint/2010/main" val="182655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DF6EA48-BBD5-472F-B1D1-CC59DD995CB5}" type="slidenum">
              <a:rPr lang="it-IT" smtClean="0"/>
              <a:pPr/>
              <a:t>‹N›</a:t>
            </a:fld>
            <a:endParaRPr lang="it-IT"/>
          </a:p>
        </p:txBody>
      </p:sp>
    </p:spTree>
    <p:extLst>
      <p:ext uri="{BB962C8B-B14F-4D97-AF65-F5344CB8AC3E}">
        <p14:creationId xmlns="" xmlns:p14="http://schemas.microsoft.com/office/powerpoint/2010/main" val="3917220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DF6EA48-BBD5-472F-B1D1-CC59DD995CB5}" type="slidenum">
              <a:rPr lang="it-IT" smtClean="0"/>
              <a:pPr/>
              <a:t>‹N›</a:t>
            </a:fld>
            <a:endParaRPr lang="it-I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 xmlns:p14="http://schemas.microsoft.com/office/powerpoint/2010/main" val="3319863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DF6EA48-BBD5-472F-B1D1-CC59DD995CB5}" type="slidenum">
              <a:rPr lang="it-IT" smtClean="0"/>
              <a:pPr/>
              <a:t>‹N›</a:t>
            </a:fld>
            <a:endParaRPr lang="it-IT"/>
          </a:p>
        </p:txBody>
      </p:sp>
    </p:spTree>
    <p:extLst>
      <p:ext uri="{BB962C8B-B14F-4D97-AF65-F5344CB8AC3E}">
        <p14:creationId xmlns="" xmlns:p14="http://schemas.microsoft.com/office/powerpoint/2010/main" val="2977898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DF6EA48-BBD5-472F-B1D1-CC59DD995CB5}" type="slidenum">
              <a:rPr lang="it-IT" smtClean="0"/>
              <a:pPr/>
              <a:t>‹N›</a:t>
            </a:fld>
            <a:endParaRPr lang="it-I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 xmlns:p14="http://schemas.microsoft.com/office/powerpoint/2010/main" val="263943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DF6EA48-BBD5-472F-B1D1-CC59DD995CB5}" type="slidenum">
              <a:rPr lang="it-IT" smtClean="0"/>
              <a:pPr/>
              <a:t>‹N›</a:t>
            </a:fld>
            <a:endParaRPr lang="it-IT"/>
          </a:p>
        </p:txBody>
      </p:sp>
    </p:spTree>
    <p:extLst>
      <p:ext uri="{BB962C8B-B14F-4D97-AF65-F5344CB8AC3E}">
        <p14:creationId xmlns="" xmlns:p14="http://schemas.microsoft.com/office/powerpoint/2010/main" val="3777225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DF6EA48-BBD5-472F-B1D1-CC59DD995CB5}" type="slidenum">
              <a:rPr lang="it-IT" smtClean="0"/>
              <a:pPr/>
              <a:t>‹N›</a:t>
            </a:fld>
            <a:endParaRPr lang="it-IT"/>
          </a:p>
        </p:txBody>
      </p:sp>
    </p:spTree>
    <p:extLst>
      <p:ext uri="{BB962C8B-B14F-4D97-AF65-F5344CB8AC3E}">
        <p14:creationId xmlns="" xmlns:p14="http://schemas.microsoft.com/office/powerpoint/2010/main" val="33511683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DF6EA48-BBD5-472F-B1D1-CC59DD995CB5}" type="slidenum">
              <a:rPr lang="it-IT" smtClean="0"/>
              <a:pPr/>
              <a:t>‹N›</a:t>
            </a:fld>
            <a:endParaRPr lang="it-IT"/>
          </a:p>
        </p:txBody>
      </p:sp>
    </p:spTree>
    <p:extLst>
      <p:ext uri="{BB962C8B-B14F-4D97-AF65-F5344CB8AC3E}">
        <p14:creationId xmlns="" xmlns:p14="http://schemas.microsoft.com/office/powerpoint/2010/main" val="2226509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DF6EA48-BBD5-472F-B1D1-CC59DD995CB5}" type="slidenum">
              <a:rPr lang="it-IT" smtClean="0"/>
              <a:pPr/>
              <a:t>‹N›</a:t>
            </a:fld>
            <a:endParaRPr lang="it-IT"/>
          </a:p>
        </p:txBody>
      </p:sp>
    </p:spTree>
    <p:extLst>
      <p:ext uri="{BB962C8B-B14F-4D97-AF65-F5344CB8AC3E}">
        <p14:creationId xmlns="" xmlns:p14="http://schemas.microsoft.com/office/powerpoint/2010/main" val="1697786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DF6EA48-BBD5-472F-B1D1-CC59DD995CB5}" type="slidenum">
              <a:rPr lang="it-IT" smtClean="0"/>
              <a:pPr/>
              <a:t>‹N›</a:t>
            </a:fld>
            <a:endParaRPr lang="it-IT"/>
          </a:p>
        </p:txBody>
      </p:sp>
    </p:spTree>
    <p:extLst>
      <p:ext uri="{BB962C8B-B14F-4D97-AF65-F5344CB8AC3E}">
        <p14:creationId xmlns="" xmlns:p14="http://schemas.microsoft.com/office/powerpoint/2010/main" val="92744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DF6EA48-BBD5-472F-B1D1-CC59DD995CB5}" type="slidenum">
              <a:rPr lang="it-IT" smtClean="0"/>
              <a:pPr/>
              <a:t>‹N›</a:t>
            </a:fld>
            <a:endParaRPr lang="it-IT"/>
          </a:p>
        </p:txBody>
      </p:sp>
    </p:spTree>
    <p:extLst>
      <p:ext uri="{BB962C8B-B14F-4D97-AF65-F5344CB8AC3E}">
        <p14:creationId xmlns="" xmlns:p14="http://schemas.microsoft.com/office/powerpoint/2010/main" val="388461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DF6EA48-BBD5-472F-B1D1-CC59DD995CB5}" type="slidenum">
              <a:rPr lang="it-IT" smtClean="0"/>
              <a:pPr/>
              <a:t>‹N›</a:t>
            </a:fld>
            <a:endParaRPr lang="it-IT"/>
          </a:p>
        </p:txBody>
      </p:sp>
    </p:spTree>
    <p:extLst>
      <p:ext uri="{BB962C8B-B14F-4D97-AF65-F5344CB8AC3E}">
        <p14:creationId xmlns="" xmlns:p14="http://schemas.microsoft.com/office/powerpoint/2010/main" val="279610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DF6EA48-BBD5-472F-B1D1-CC59DD995CB5}" type="slidenum">
              <a:rPr lang="it-IT" smtClean="0"/>
              <a:pPr/>
              <a:t>‹N›</a:t>
            </a:fld>
            <a:endParaRPr lang="it-IT"/>
          </a:p>
        </p:txBody>
      </p:sp>
    </p:spTree>
    <p:extLst>
      <p:ext uri="{BB962C8B-B14F-4D97-AF65-F5344CB8AC3E}">
        <p14:creationId xmlns="" xmlns:p14="http://schemas.microsoft.com/office/powerpoint/2010/main" val="1844955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DF6EA48-BBD5-472F-B1D1-CC59DD995CB5}" type="slidenum">
              <a:rPr lang="it-IT" smtClean="0"/>
              <a:pPr/>
              <a:t>‹N›</a:t>
            </a:fld>
            <a:endParaRPr lang="it-IT"/>
          </a:p>
        </p:txBody>
      </p:sp>
    </p:spTree>
    <p:extLst>
      <p:ext uri="{BB962C8B-B14F-4D97-AF65-F5344CB8AC3E}">
        <p14:creationId xmlns="" xmlns:p14="http://schemas.microsoft.com/office/powerpoint/2010/main" val="3434323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DF6EA48-BBD5-472F-B1D1-CC59DD995CB5}" type="slidenum">
              <a:rPr lang="it-IT" smtClean="0"/>
              <a:pPr/>
              <a:t>‹N›</a:t>
            </a:fld>
            <a:endParaRPr lang="it-IT"/>
          </a:p>
        </p:txBody>
      </p:sp>
    </p:spTree>
    <p:extLst>
      <p:ext uri="{BB962C8B-B14F-4D97-AF65-F5344CB8AC3E}">
        <p14:creationId xmlns="" xmlns:p14="http://schemas.microsoft.com/office/powerpoint/2010/main" val="262075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100D540-28AF-4AED-9510-7090E1C414C9}" type="datetimeFigureOut">
              <a:rPr lang="it-IT" smtClean="0"/>
              <a:pPr/>
              <a:t>10/11/2018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DF6EA48-BBD5-472F-B1D1-CC59DD995CB5}" type="slidenum">
              <a:rPr lang="it-IT" smtClean="0"/>
              <a:pPr/>
              <a:t>‹N›</a:t>
            </a:fld>
            <a:endParaRPr lang="it-IT"/>
          </a:p>
        </p:txBody>
      </p:sp>
    </p:spTree>
    <p:extLst>
      <p:ext uri="{BB962C8B-B14F-4D97-AF65-F5344CB8AC3E}">
        <p14:creationId xmlns="" xmlns:p14="http://schemas.microsoft.com/office/powerpoint/2010/main" val="282121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100D540-28AF-4AED-9510-7090E1C414C9}" type="datetimeFigureOut">
              <a:rPr lang="it-IT" smtClean="0"/>
              <a:pPr/>
              <a:t>10/11/2018</a:t>
            </a:fld>
            <a:endParaRPr lang="it-I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DF6EA48-BBD5-472F-B1D1-CC59DD995CB5}" type="slidenum">
              <a:rPr lang="it-IT" smtClean="0"/>
              <a:pPr/>
              <a:t>‹N›</a:t>
            </a:fld>
            <a:endParaRPr lang="it-IT"/>
          </a:p>
        </p:txBody>
      </p:sp>
    </p:spTree>
    <p:extLst>
      <p:ext uri="{BB962C8B-B14F-4D97-AF65-F5344CB8AC3E}">
        <p14:creationId xmlns="" xmlns:p14="http://schemas.microsoft.com/office/powerpoint/2010/main" val="106797697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appinventor.mit.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appinventor.mit.edu/explor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Manage</a:t>
            </a:r>
            <a:r>
              <a:rPr lang="it-IT" dirty="0" smtClean="0"/>
              <a:t> </a:t>
            </a:r>
            <a:r>
              <a:rPr lang="it-IT" dirty="0" err="1" smtClean="0"/>
              <a:t>youR</a:t>
            </a:r>
            <a:r>
              <a:rPr lang="it-IT" dirty="0" smtClean="0"/>
              <a:t> budget</a:t>
            </a:r>
            <a:endParaRPr lang="it-IT" dirty="0"/>
          </a:p>
        </p:txBody>
      </p:sp>
      <p:sp>
        <p:nvSpPr>
          <p:cNvPr id="3" name="Sottotitolo 2"/>
          <p:cNvSpPr>
            <a:spLocks noGrp="1"/>
          </p:cNvSpPr>
          <p:nvPr>
            <p:ph type="subTitle" idx="1"/>
          </p:nvPr>
        </p:nvSpPr>
        <p:spPr/>
        <p:txBody>
          <a:bodyPr/>
          <a:lstStyle/>
          <a:p>
            <a:r>
              <a:rPr lang="it-IT" dirty="0" smtClean="0"/>
              <a:t>An </a:t>
            </a:r>
            <a:r>
              <a:rPr lang="it-IT" dirty="0" err="1" smtClean="0"/>
              <a:t>app</a:t>
            </a:r>
            <a:r>
              <a:rPr lang="it-IT" dirty="0" smtClean="0"/>
              <a:t> to </a:t>
            </a:r>
            <a:r>
              <a:rPr lang="it-IT" dirty="0" err="1" smtClean="0"/>
              <a:t>improve</a:t>
            </a:r>
            <a:r>
              <a:rPr lang="it-IT" dirty="0" smtClean="0"/>
              <a:t> Home </a:t>
            </a:r>
            <a:r>
              <a:rPr lang="it-IT" dirty="0" err="1" smtClean="0"/>
              <a:t>Economics</a:t>
            </a:r>
            <a:r>
              <a:rPr lang="it-IT" dirty="0" smtClean="0"/>
              <a:t> </a:t>
            </a:r>
            <a:r>
              <a:rPr lang="it-IT" dirty="0" err="1" smtClean="0"/>
              <a:t>skills</a:t>
            </a:r>
            <a:endParaRPr lang="it-IT" dirty="0"/>
          </a:p>
        </p:txBody>
      </p:sp>
      <p:pic>
        <p:nvPicPr>
          <p:cNvPr id="7" name="Immagine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136147" y="1462617"/>
            <a:ext cx="3789915" cy="4328583"/>
          </a:xfrm>
          <a:prstGeom prst="rect">
            <a:avLst/>
          </a:prstGeom>
          <a:effectLst>
            <a:softEdge rad="317500"/>
          </a:effectLst>
        </p:spPr>
      </p:pic>
    </p:spTree>
    <p:extLst>
      <p:ext uri="{BB962C8B-B14F-4D97-AF65-F5344CB8AC3E}">
        <p14:creationId xmlns="" xmlns:p14="http://schemas.microsoft.com/office/powerpoint/2010/main" val="3235885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cstate="print"/>
          <a:stretch>
            <a:fillRect/>
          </a:stretch>
        </p:blipFill>
        <p:spPr>
          <a:xfrm>
            <a:off x="1291891" y="259820"/>
            <a:ext cx="3087604" cy="6188403"/>
          </a:xfrm>
          <a:prstGeom prst="rect">
            <a:avLst/>
          </a:prstGeom>
        </p:spPr>
      </p:pic>
      <p:pic>
        <p:nvPicPr>
          <p:cNvPr id="5" name="Immagine 4"/>
          <p:cNvPicPr>
            <a:picLocks noChangeAspect="1"/>
          </p:cNvPicPr>
          <p:nvPr/>
        </p:nvPicPr>
        <p:blipFill>
          <a:blip r:embed="rId3" cstate="print"/>
          <a:stretch>
            <a:fillRect/>
          </a:stretch>
        </p:blipFill>
        <p:spPr>
          <a:xfrm>
            <a:off x="6536656" y="425836"/>
            <a:ext cx="2038350" cy="5086350"/>
          </a:xfrm>
          <a:prstGeom prst="rect">
            <a:avLst/>
          </a:prstGeom>
        </p:spPr>
      </p:pic>
      <p:sp>
        <p:nvSpPr>
          <p:cNvPr id="6" name="Rettangolo 5"/>
          <p:cNvSpPr/>
          <p:nvPr/>
        </p:nvSpPr>
        <p:spPr>
          <a:xfrm>
            <a:off x="1291891" y="1122947"/>
            <a:ext cx="3087604" cy="529390"/>
          </a:xfrm>
          <a:prstGeom prst="rect">
            <a:avLst/>
          </a:prstGeom>
          <a:solidFill>
            <a:srgbClr val="FFFF00">
              <a:alpha val="14902"/>
            </a:srgbClr>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p:cNvSpPr txBox="1"/>
          <p:nvPr/>
        </p:nvSpPr>
        <p:spPr>
          <a:xfrm>
            <a:off x="449180" y="1387641"/>
            <a:ext cx="320842" cy="4031873"/>
          </a:xfrm>
          <a:prstGeom prst="rect">
            <a:avLst/>
          </a:prstGeom>
          <a:noFill/>
        </p:spPr>
        <p:txBody>
          <a:bodyPr wrap="square" rtlCol="0">
            <a:spAutoFit/>
          </a:bodyPr>
          <a:lstStyle/>
          <a:p>
            <a:r>
              <a:rPr lang="it-IT" sz="3200" cap="all" dirty="0" err="1" smtClean="0"/>
              <a:t>Elements</a:t>
            </a:r>
            <a:endParaRPr lang="it-IT" sz="3200" cap="all" dirty="0"/>
          </a:p>
        </p:txBody>
      </p:sp>
      <p:sp>
        <p:nvSpPr>
          <p:cNvPr id="9" name="CasellaDiTesto 8"/>
          <p:cNvSpPr txBox="1"/>
          <p:nvPr/>
        </p:nvSpPr>
        <p:spPr>
          <a:xfrm>
            <a:off x="9007643" y="1082841"/>
            <a:ext cx="320842" cy="5016758"/>
          </a:xfrm>
          <a:prstGeom prst="rect">
            <a:avLst/>
          </a:prstGeom>
          <a:noFill/>
        </p:spPr>
        <p:txBody>
          <a:bodyPr wrap="square" rtlCol="0">
            <a:spAutoFit/>
          </a:bodyPr>
          <a:lstStyle/>
          <a:p>
            <a:r>
              <a:rPr lang="it-IT" sz="3200" cap="all" dirty="0" err="1" smtClean="0"/>
              <a:t>properties</a:t>
            </a:r>
            <a:endParaRPr lang="it-IT" sz="3200" cap="all" dirty="0"/>
          </a:p>
        </p:txBody>
      </p:sp>
      <p:cxnSp>
        <p:nvCxnSpPr>
          <p:cNvPr id="11" name="Connettore 1 10"/>
          <p:cNvCxnSpPr/>
          <p:nvPr/>
        </p:nvCxnSpPr>
        <p:spPr>
          <a:xfrm flipV="1">
            <a:off x="4379495" y="425836"/>
            <a:ext cx="2157161" cy="697111"/>
          </a:xfrm>
          <a:prstGeom prst="line">
            <a:avLst/>
          </a:prstGeom>
          <a:ln w="57150">
            <a:solidFill>
              <a:schemeClr val="accent1">
                <a:lumMod val="7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379495" y="1652337"/>
            <a:ext cx="2157161" cy="3859849"/>
          </a:xfrm>
          <a:prstGeom prst="line">
            <a:avLst/>
          </a:prstGeom>
          <a:ln w="57150">
            <a:solidFill>
              <a:schemeClr val="accent1">
                <a:lumMod val="75000"/>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99777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anim calcmode="lin" valueType="num">
                                      <p:cBhvr>
                                        <p:cTn id="11" dur="1000" fill="hold"/>
                                        <p:tgtEl>
                                          <p:spTgt spid="7"/>
                                        </p:tgtEl>
                                        <p:attrNameLst>
                                          <p:attrName>ppt_x</p:attrName>
                                        </p:attrNameLst>
                                      </p:cBhvr>
                                      <p:tavLst>
                                        <p:tav tm="0">
                                          <p:val>
                                            <p:strVal val="#ppt_x"/>
                                          </p:val>
                                        </p:tav>
                                        <p:tav tm="100000">
                                          <p:val>
                                            <p:strVal val="#ppt_x"/>
                                          </p:val>
                                        </p:tav>
                                      </p:tavLst>
                                    </p:anim>
                                    <p:anim calcmode="lin" valueType="num">
                                      <p:cBhvr>
                                        <p:cTn id="1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par>
                                <p:cTn id="27" presetID="53" presetClass="entr" presetSubtype="16"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Effect transition="in" filter="fade">
                                      <p:cBhvr>
                                        <p:cTn id="31" dur="500"/>
                                        <p:tgtEl>
                                          <p:spTgt spid="13"/>
                                        </p:tgtEl>
                                      </p:cBhvr>
                                    </p:animEffect>
                                  </p:childTnLst>
                                </p:cTn>
                              </p:par>
                              <p:par>
                                <p:cTn id="32" presetID="53" presetClass="entr" presetSubtype="16" fill="hold" nodeType="with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p:cTn id="34" dur="500" fill="hold"/>
                                        <p:tgtEl>
                                          <p:spTgt spid="5"/>
                                        </p:tgtEl>
                                        <p:attrNameLst>
                                          <p:attrName>ppt_w</p:attrName>
                                        </p:attrNameLst>
                                      </p:cBhvr>
                                      <p:tavLst>
                                        <p:tav tm="0">
                                          <p:val>
                                            <p:fltVal val="0"/>
                                          </p:val>
                                        </p:tav>
                                        <p:tav tm="100000">
                                          <p:val>
                                            <p:strVal val="#ppt_w"/>
                                          </p:val>
                                        </p:tav>
                                      </p:tavLst>
                                    </p:anim>
                                    <p:anim calcmode="lin" valueType="num">
                                      <p:cBhvr>
                                        <p:cTn id="35" dur="500" fill="hold"/>
                                        <p:tgtEl>
                                          <p:spTgt spid="5"/>
                                        </p:tgtEl>
                                        <p:attrNameLst>
                                          <p:attrName>ppt_h</p:attrName>
                                        </p:attrNameLst>
                                      </p:cBhvr>
                                      <p:tavLst>
                                        <p:tav tm="0">
                                          <p:val>
                                            <p:fltVal val="0"/>
                                          </p:val>
                                        </p:tav>
                                        <p:tav tm="100000">
                                          <p:val>
                                            <p:strVal val="#ppt_h"/>
                                          </p:val>
                                        </p:tav>
                                      </p:tavLst>
                                    </p:anim>
                                    <p:animEffect transition="in" filter="fade">
                                      <p:cBhvr>
                                        <p:cTn id="36" dur="500"/>
                                        <p:tgtEl>
                                          <p:spTgt spid="5"/>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fltVal val="0"/>
                                          </p:val>
                                        </p:tav>
                                        <p:tav tm="100000">
                                          <p:val>
                                            <p:strVal val="#ppt_w"/>
                                          </p:val>
                                        </p:tav>
                                      </p:tavLst>
                                    </p:anim>
                                    <p:anim calcmode="lin" valueType="num">
                                      <p:cBhvr>
                                        <p:cTn id="40" dur="500" fill="hold"/>
                                        <p:tgtEl>
                                          <p:spTgt spid="9"/>
                                        </p:tgtEl>
                                        <p:attrNameLst>
                                          <p:attrName>ppt_h</p:attrName>
                                        </p:attrNameLst>
                                      </p:cBhvr>
                                      <p:tavLst>
                                        <p:tav tm="0">
                                          <p:val>
                                            <p:fltVal val="0"/>
                                          </p:val>
                                        </p:tav>
                                        <p:tav tm="100000">
                                          <p:val>
                                            <p:strVal val="#ppt_h"/>
                                          </p:val>
                                        </p:tav>
                                      </p:tavLst>
                                    </p:anim>
                                    <p:animEffect transition="in" filter="fade">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60462" y="5043487"/>
            <a:ext cx="8534400" cy="1507067"/>
          </a:xfrm>
        </p:spPr>
        <p:txBody>
          <a:bodyPr/>
          <a:lstStyle/>
          <a:p>
            <a:r>
              <a:rPr lang="it-IT" dirty="0" smtClean="0"/>
              <a:t>The </a:t>
            </a:r>
            <a:r>
              <a:rPr lang="it-IT" dirty="0" err="1" smtClean="0"/>
              <a:t>block</a:t>
            </a:r>
            <a:r>
              <a:rPr lang="it-IT" dirty="0" smtClean="0"/>
              <a:t> </a:t>
            </a:r>
            <a:r>
              <a:rPr lang="it-IT" dirty="0" err="1" smtClean="0"/>
              <a:t>based</a:t>
            </a:r>
            <a:r>
              <a:rPr lang="it-IT" dirty="0" smtClean="0"/>
              <a:t> </a:t>
            </a:r>
            <a:r>
              <a:rPr lang="it-IT" dirty="0" err="1" smtClean="0"/>
              <a:t>tool</a:t>
            </a:r>
            <a:endParaRPr lang="it-IT" dirty="0"/>
          </a:p>
        </p:txBody>
      </p:sp>
      <p:pic>
        <p:nvPicPr>
          <p:cNvPr id="4" name="Immagine 3"/>
          <p:cNvPicPr>
            <a:picLocks noChangeAspect="1"/>
          </p:cNvPicPr>
          <p:nvPr/>
        </p:nvPicPr>
        <p:blipFill>
          <a:blip r:embed="rId2" cstate="print"/>
          <a:stretch>
            <a:fillRect/>
          </a:stretch>
        </p:blipFill>
        <p:spPr>
          <a:xfrm>
            <a:off x="457200" y="481012"/>
            <a:ext cx="10553700" cy="4562475"/>
          </a:xfrm>
          <a:prstGeom prst="rect">
            <a:avLst/>
          </a:prstGeom>
        </p:spPr>
      </p:pic>
      <p:pic>
        <p:nvPicPr>
          <p:cNvPr id="5" name="Immagine 4"/>
          <p:cNvPicPr>
            <a:picLocks noChangeAspect="1"/>
          </p:cNvPicPr>
          <p:nvPr/>
        </p:nvPicPr>
        <p:blipFill>
          <a:blip r:embed="rId3" cstate="print"/>
          <a:stretch>
            <a:fillRect/>
          </a:stretch>
        </p:blipFill>
        <p:spPr>
          <a:xfrm>
            <a:off x="2938462" y="1724025"/>
            <a:ext cx="3267075" cy="3143250"/>
          </a:xfrm>
          <a:prstGeom prst="rect">
            <a:avLst/>
          </a:prstGeom>
        </p:spPr>
      </p:pic>
      <p:sp>
        <p:nvSpPr>
          <p:cNvPr id="6" name="Rettangolo 5"/>
          <p:cNvSpPr/>
          <p:nvPr/>
        </p:nvSpPr>
        <p:spPr>
          <a:xfrm>
            <a:off x="457200" y="4236008"/>
            <a:ext cx="1676400" cy="479582"/>
          </a:xfrm>
          <a:prstGeom prst="rect">
            <a:avLst/>
          </a:prstGeom>
          <a:solidFill>
            <a:srgbClr val="FFFF00">
              <a:alpha val="14902"/>
            </a:srgbClr>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p:cNvPicPr>
            <a:picLocks noChangeAspect="1"/>
          </p:cNvPicPr>
          <p:nvPr/>
        </p:nvPicPr>
        <p:blipFill>
          <a:blip r:embed="rId4" cstate="print"/>
          <a:stretch>
            <a:fillRect/>
          </a:stretch>
        </p:blipFill>
        <p:spPr>
          <a:xfrm>
            <a:off x="6205537" y="2743199"/>
            <a:ext cx="3948113" cy="1047750"/>
          </a:xfrm>
          <a:prstGeom prst="rect">
            <a:avLst/>
          </a:prstGeom>
        </p:spPr>
      </p:pic>
    </p:spTree>
    <p:extLst>
      <p:ext uri="{BB962C8B-B14F-4D97-AF65-F5344CB8AC3E}">
        <p14:creationId xmlns="" xmlns:p14="http://schemas.microsoft.com/office/powerpoint/2010/main" val="10360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budget </a:t>
            </a:r>
            <a:r>
              <a:rPr lang="it-IT" dirty="0" err="1" smtClean="0"/>
              <a:t>app</a:t>
            </a:r>
            <a:endParaRPr lang="it-IT" dirty="0"/>
          </a:p>
        </p:txBody>
      </p:sp>
      <p:pic>
        <p:nvPicPr>
          <p:cNvPr id="4" name="Immagine 3"/>
          <p:cNvPicPr>
            <a:picLocks noChangeAspect="1"/>
          </p:cNvPicPr>
          <p:nvPr/>
        </p:nvPicPr>
        <p:blipFill>
          <a:blip r:embed="rId2" cstate="print"/>
          <a:stretch>
            <a:fillRect/>
          </a:stretch>
        </p:blipFill>
        <p:spPr>
          <a:xfrm>
            <a:off x="6262687" y="1153582"/>
            <a:ext cx="3248025" cy="3333750"/>
          </a:xfrm>
          <a:prstGeom prst="rect">
            <a:avLst/>
          </a:prstGeom>
          <a:ln w="28575">
            <a:solidFill>
              <a:srgbClr val="002060"/>
            </a:solidFill>
          </a:ln>
          <a:effectLst>
            <a:reflection blurRad="6350" stA="50000" endA="300" endPos="55500" dist="50800" dir="5400000" sy="-100000" algn="bl" rotWithShape="0"/>
          </a:effectLst>
        </p:spPr>
      </p:pic>
    </p:spTree>
    <p:extLst>
      <p:ext uri="{BB962C8B-B14F-4D97-AF65-F5344CB8AC3E}">
        <p14:creationId xmlns="" xmlns:p14="http://schemas.microsoft.com/office/powerpoint/2010/main" val="3573259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0375" y="914400"/>
            <a:ext cx="11260138" cy="4248150"/>
          </a:xfrm>
          <a:ln w="57150">
            <a:solidFill>
              <a:srgbClr val="FFC000">
                <a:alpha val="60000"/>
              </a:srgbClr>
            </a:solidFill>
          </a:ln>
          <a:effectLst>
            <a:outerShdw blurRad="50800" dist="38100" dir="18900000" algn="b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normAutofit/>
          </a:bodyPr>
          <a:lstStyle/>
          <a:p>
            <a:r>
              <a:rPr lang="it-IT" sz="3600" dirty="0" smtClean="0"/>
              <a:t>To </a:t>
            </a:r>
            <a:r>
              <a:rPr lang="it-IT" sz="3600" dirty="0" err="1" smtClean="0"/>
              <a:t>manage</a:t>
            </a:r>
            <a:r>
              <a:rPr lang="it-IT" sz="3600" dirty="0" smtClean="0"/>
              <a:t> a family budget </a:t>
            </a:r>
            <a:r>
              <a:rPr lang="it-IT" sz="3600" dirty="0" err="1" smtClean="0"/>
              <a:t>it</a:t>
            </a:r>
            <a:r>
              <a:rPr lang="it-IT" sz="3600" dirty="0" smtClean="0"/>
              <a:t> </a:t>
            </a:r>
            <a:r>
              <a:rPr lang="it-IT" sz="3600" dirty="0" err="1" smtClean="0"/>
              <a:t>is</a:t>
            </a:r>
            <a:r>
              <a:rPr lang="it-IT" sz="3600" dirty="0" smtClean="0"/>
              <a:t> </a:t>
            </a:r>
            <a:r>
              <a:rPr lang="it-IT" sz="3600" dirty="0" err="1" smtClean="0"/>
              <a:t>needed</a:t>
            </a:r>
            <a:r>
              <a:rPr lang="it-IT" sz="3600" dirty="0" smtClean="0"/>
              <a:t> to </a:t>
            </a:r>
            <a:r>
              <a:rPr lang="it-IT" sz="3600" dirty="0" err="1" smtClean="0"/>
              <a:t>keep</a:t>
            </a:r>
            <a:r>
              <a:rPr lang="it-IT" sz="3600" dirty="0" smtClean="0"/>
              <a:t> trace of</a:t>
            </a:r>
          </a:p>
          <a:p>
            <a:pPr lvl="1"/>
            <a:r>
              <a:rPr lang="it-IT" sz="3200" b="1" dirty="0" err="1" smtClean="0">
                <a:solidFill>
                  <a:schemeClr val="tx1"/>
                </a:solidFill>
              </a:rPr>
              <a:t>Incoming</a:t>
            </a:r>
            <a:r>
              <a:rPr lang="it-IT" sz="3200" b="1" dirty="0" smtClean="0">
                <a:solidFill>
                  <a:schemeClr val="tx1"/>
                </a:solidFill>
              </a:rPr>
              <a:t> </a:t>
            </a:r>
            <a:r>
              <a:rPr lang="it-IT" sz="4000" b="1" dirty="0" smtClean="0">
                <a:solidFill>
                  <a:schemeClr val="tx1"/>
                </a:solidFill>
              </a:rPr>
              <a:t>+</a:t>
            </a:r>
            <a:endParaRPr lang="it-IT" sz="3200" b="1" dirty="0" smtClean="0">
              <a:solidFill>
                <a:schemeClr val="tx1"/>
              </a:solidFill>
            </a:endParaRPr>
          </a:p>
          <a:p>
            <a:pPr lvl="1"/>
            <a:r>
              <a:rPr lang="it-IT" sz="3200" b="1" dirty="0" err="1" smtClean="0">
                <a:solidFill>
                  <a:schemeClr val="tx1"/>
                </a:solidFill>
              </a:rPr>
              <a:t>Expenses</a:t>
            </a:r>
            <a:r>
              <a:rPr lang="it-IT" sz="3200" b="1" dirty="0" smtClean="0">
                <a:solidFill>
                  <a:schemeClr val="tx1"/>
                </a:solidFill>
              </a:rPr>
              <a:t> </a:t>
            </a:r>
            <a:r>
              <a:rPr lang="it-IT" sz="4000" b="1" dirty="0" smtClean="0">
                <a:solidFill>
                  <a:schemeClr val="tx1"/>
                </a:solidFill>
              </a:rPr>
              <a:t>-</a:t>
            </a:r>
            <a:endParaRPr lang="it-IT" sz="3200" b="1" dirty="0" smtClean="0">
              <a:solidFill>
                <a:schemeClr val="tx1"/>
              </a:solidFill>
            </a:endParaRPr>
          </a:p>
          <a:p>
            <a:pPr lvl="1"/>
            <a:r>
              <a:rPr lang="it-IT" sz="3200" b="1" dirty="0" smtClean="0">
                <a:solidFill>
                  <a:schemeClr val="tx1"/>
                </a:solidFill>
              </a:rPr>
              <a:t>Balance = Sum </a:t>
            </a:r>
            <a:r>
              <a:rPr lang="it-IT" sz="3200" b="1" dirty="0" err="1" smtClean="0">
                <a:solidFill>
                  <a:schemeClr val="tx1"/>
                </a:solidFill>
              </a:rPr>
              <a:t>Incoming</a:t>
            </a:r>
            <a:r>
              <a:rPr lang="it-IT" sz="3200" b="1" dirty="0" smtClean="0">
                <a:solidFill>
                  <a:schemeClr val="tx1"/>
                </a:solidFill>
              </a:rPr>
              <a:t> – Sum </a:t>
            </a:r>
            <a:r>
              <a:rPr lang="it-IT" sz="3200" b="1" dirty="0" err="1" smtClean="0">
                <a:solidFill>
                  <a:schemeClr val="tx1"/>
                </a:solidFill>
              </a:rPr>
              <a:t>Expenses</a:t>
            </a:r>
            <a:endParaRPr lang="it-IT" sz="3200" b="1" dirty="0">
              <a:solidFill>
                <a:schemeClr val="tx1"/>
              </a:solidFill>
            </a:endParaRPr>
          </a:p>
        </p:txBody>
      </p:sp>
      <p:sp>
        <p:nvSpPr>
          <p:cNvPr id="4" name="AutoShape 2" descr="Risultati immagini per saldo"/>
          <p:cNvSpPr>
            <a:spLocks noChangeAspect="1" noChangeArrowheads="1"/>
          </p:cNvSpPr>
          <p:nvPr/>
        </p:nvSpPr>
        <p:spPr bwMode="auto">
          <a:xfrm>
            <a:off x="-290511" y="-590549"/>
            <a:ext cx="750886" cy="750888"/>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 xmlns:p14="http://schemas.microsoft.com/office/powerpoint/2010/main" val="971570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cstate="print"/>
          <a:stretch>
            <a:fillRect/>
          </a:stretch>
        </p:blipFill>
        <p:spPr>
          <a:xfrm>
            <a:off x="514350" y="325965"/>
            <a:ext cx="3276600" cy="4914900"/>
          </a:xfrm>
          <a:prstGeom prst="rect">
            <a:avLst/>
          </a:prstGeom>
        </p:spPr>
      </p:pic>
      <p:pic>
        <p:nvPicPr>
          <p:cNvPr id="5" name="Immagine 4"/>
          <p:cNvPicPr>
            <a:picLocks noChangeAspect="1"/>
          </p:cNvPicPr>
          <p:nvPr/>
        </p:nvPicPr>
        <p:blipFill>
          <a:blip r:embed="rId3" cstate="print"/>
          <a:stretch>
            <a:fillRect/>
          </a:stretch>
        </p:blipFill>
        <p:spPr>
          <a:xfrm>
            <a:off x="4391025" y="1257300"/>
            <a:ext cx="3295650" cy="4953000"/>
          </a:xfrm>
          <a:prstGeom prst="rect">
            <a:avLst/>
          </a:prstGeom>
        </p:spPr>
      </p:pic>
      <p:pic>
        <p:nvPicPr>
          <p:cNvPr id="6" name="Immagine 5"/>
          <p:cNvPicPr>
            <a:picLocks noChangeAspect="1"/>
          </p:cNvPicPr>
          <p:nvPr/>
        </p:nvPicPr>
        <p:blipFill>
          <a:blip r:embed="rId4" cstate="print"/>
          <a:stretch>
            <a:fillRect/>
          </a:stretch>
        </p:blipFill>
        <p:spPr>
          <a:xfrm>
            <a:off x="8229600" y="325965"/>
            <a:ext cx="3276600" cy="4933950"/>
          </a:xfrm>
          <a:prstGeom prst="rect">
            <a:avLst/>
          </a:prstGeom>
        </p:spPr>
      </p:pic>
    </p:spTree>
    <p:extLst>
      <p:ext uri="{BB962C8B-B14F-4D97-AF65-F5344CB8AC3E}">
        <p14:creationId xmlns="" xmlns:p14="http://schemas.microsoft.com/office/powerpoint/2010/main" val="249730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Now</a:t>
            </a:r>
            <a:r>
              <a:rPr lang="it-IT" dirty="0" smtClean="0"/>
              <a:t> </a:t>
            </a:r>
            <a:r>
              <a:rPr lang="it-IT" dirty="0" err="1" smtClean="0"/>
              <a:t>it’s</a:t>
            </a:r>
            <a:r>
              <a:rPr lang="it-IT" dirty="0" smtClean="0"/>
              <a:t> </a:t>
            </a:r>
            <a:r>
              <a:rPr lang="it-IT" dirty="0" err="1" smtClean="0"/>
              <a:t>your</a:t>
            </a:r>
            <a:r>
              <a:rPr lang="it-IT" dirty="0" smtClean="0"/>
              <a:t> turn….</a:t>
            </a:r>
            <a:endParaRPr lang="it-IT" dirty="0"/>
          </a:p>
        </p:txBody>
      </p:sp>
      <p:pic>
        <p:nvPicPr>
          <p:cNvPr id="5" name="Segnaposto contenuto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bwMode="auto">
          <a:xfrm>
            <a:off x="1798638" y="721518"/>
            <a:ext cx="7135812" cy="363608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14392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22362" y="1428750"/>
            <a:ext cx="8534400" cy="3615267"/>
          </a:xfrm>
        </p:spPr>
        <p:txBody>
          <a:bodyPr>
            <a:noAutofit/>
          </a:bodyPr>
          <a:lstStyle/>
          <a:p>
            <a:r>
              <a:rPr lang="it-IT" sz="3600" b="1" dirty="0">
                <a:solidFill>
                  <a:schemeClr val="tx1"/>
                </a:solidFill>
                <a:hlinkClick r:id="rId2"/>
              </a:rPr>
              <a:t>http://</a:t>
            </a:r>
            <a:r>
              <a:rPr lang="it-IT" sz="3600" b="1" dirty="0" smtClean="0">
                <a:solidFill>
                  <a:schemeClr val="tx1"/>
                </a:solidFill>
                <a:hlinkClick r:id="rId2"/>
              </a:rPr>
              <a:t>appinventor.mit.edu</a:t>
            </a:r>
            <a:r>
              <a:rPr lang="it-IT" sz="3600" b="1" dirty="0" smtClean="0">
                <a:solidFill>
                  <a:schemeClr val="tx1"/>
                </a:solidFill>
              </a:rPr>
              <a:t> </a:t>
            </a:r>
            <a:endParaRPr lang="it-IT" sz="3600" b="1" dirty="0">
              <a:solidFill>
                <a:schemeClr val="tx1"/>
              </a:solidFill>
            </a:endParaRPr>
          </a:p>
          <a:p>
            <a:r>
              <a:rPr lang="it-IT" sz="3600" b="1" dirty="0" smtClean="0">
                <a:solidFill>
                  <a:schemeClr val="tx1"/>
                </a:solidFill>
              </a:rPr>
              <a:t>Studentka2.2018.1</a:t>
            </a:r>
          </a:p>
          <a:p>
            <a:r>
              <a:rPr lang="it-IT" sz="3600" b="1" dirty="0" smtClean="0">
                <a:solidFill>
                  <a:schemeClr val="tx1"/>
                </a:solidFill>
              </a:rPr>
              <a:t>Studentka2.2018.2</a:t>
            </a:r>
          </a:p>
          <a:p>
            <a:r>
              <a:rPr lang="it-IT" sz="3600" b="1" dirty="0" smtClean="0">
                <a:solidFill>
                  <a:schemeClr val="tx1"/>
                </a:solidFill>
              </a:rPr>
              <a:t>Studentka2.2018.3</a:t>
            </a:r>
          </a:p>
          <a:p>
            <a:r>
              <a:rPr lang="it-IT" sz="3600" b="1" dirty="0" smtClean="0">
                <a:solidFill>
                  <a:schemeClr val="tx1"/>
                </a:solidFill>
              </a:rPr>
              <a:t>Studentka2.2018.4</a:t>
            </a:r>
          </a:p>
          <a:p>
            <a:endParaRPr lang="it-IT" sz="3600" b="1" dirty="0">
              <a:solidFill>
                <a:schemeClr val="tx1"/>
              </a:solidFill>
            </a:endParaRPr>
          </a:p>
          <a:p>
            <a:r>
              <a:rPr lang="it-IT" sz="3600" b="1" dirty="0" smtClean="0">
                <a:solidFill>
                  <a:schemeClr val="tx1"/>
                </a:solidFill>
              </a:rPr>
              <a:t>Password_1</a:t>
            </a:r>
          </a:p>
          <a:p>
            <a:endParaRPr lang="it-IT" sz="3600" b="1" dirty="0">
              <a:solidFill>
                <a:schemeClr val="tx1"/>
              </a:solidFill>
            </a:endParaRPr>
          </a:p>
        </p:txBody>
      </p:sp>
      <p:pic>
        <p:nvPicPr>
          <p:cNvPr id="4" name="Immagin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291637" y="712258"/>
            <a:ext cx="2143125" cy="2143125"/>
          </a:xfrm>
          <a:prstGeom prst="rect">
            <a:avLst/>
          </a:prstGeom>
        </p:spPr>
      </p:pic>
      <p:pic>
        <p:nvPicPr>
          <p:cNvPr id="6" name="Immagin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977187" y="1806574"/>
            <a:ext cx="2143125" cy="2143125"/>
          </a:xfrm>
          <a:prstGeom prst="rect">
            <a:avLst/>
          </a:prstGeom>
        </p:spPr>
      </p:pic>
      <p:pic>
        <p:nvPicPr>
          <p:cNvPr id="7" name="Immagine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513259" y="2307597"/>
            <a:ext cx="2528556" cy="2528556"/>
          </a:xfrm>
          <a:prstGeom prst="rect">
            <a:avLst/>
          </a:prstGeom>
        </p:spPr>
      </p:pic>
      <p:pic>
        <p:nvPicPr>
          <p:cNvPr id="8" name="Immagine 7"/>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219859" y="3492499"/>
            <a:ext cx="3050729" cy="3050729"/>
          </a:xfrm>
          <a:prstGeom prst="rect">
            <a:avLst/>
          </a:prstGeom>
        </p:spPr>
      </p:pic>
      <p:pic>
        <p:nvPicPr>
          <p:cNvPr id="9" name="Immagine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878384" y="4507439"/>
            <a:ext cx="1813238" cy="1813238"/>
          </a:xfrm>
          <a:prstGeom prst="rect">
            <a:avLst/>
          </a:prstGeom>
        </p:spPr>
      </p:pic>
    </p:spTree>
    <p:extLst>
      <p:ext uri="{BB962C8B-B14F-4D97-AF65-F5344CB8AC3E}">
        <p14:creationId xmlns="" xmlns:p14="http://schemas.microsoft.com/office/powerpoint/2010/main" val="219937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par>
                          <p:cTn id="8" fill="hold">
                            <p:stCondLst>
                              <p:cond delay="500"/>
                            </p:stCondLst>
                            <p:childTnLst>
                              <p:par>
                                <p:cTn id="9" presetID="26" presetClass="emph" presetSubtype="0" fill="hold" nodeType="afterEffect">
                                  <p:stCondLst>
                                    <p:cond delay="0"/>
                                  </p:stCondLst>
                                  <p:childTnLst>
                                    <p:animEffect transition="out" filter="fade">
                                      <p:cBhvr>
                                        <p:cTn id="10" dur="500" tmFilter="0, 0; .2, .5; .8, .5; 1, 0"/>
                                        <p:tgtEl>
                                          <p:spTgt spid="6"/>
                                        </p:tgtEl>
                                      </p:cBhvr>
                                    </p:animEffect>
                                    <p:animScale>
                                      <p:cBhvr>
                                        <p:cTn id="11" dur="250" autoRev="1" fill="hold"/>
                                        <p:tgtEl>
                                          <p:spTgt spid="6"/>
                                        </p:tgtEl>
                                      </p:cBhvr>
                                      <p:by x="105000" y="105000"/>
                                    </p:animScale>
                                  </p:childTnLst>
                                </p:cTn>
                              </p:par>
                            </p:childTnLst>
                          </p:cTn>
                        </p:par>
                        <p:par>
                          <p:cTn id="12" fill="hold">
                            <p:stCondLst>
                              <p:cond delay="1000"/>
                            </p:stCondLst>
                            <p:childTnLst>
                              <p:par>
                                <p:cTn id="13" presetID="26" presetClass="emph" presetSubtype="0" fill="hold" nodeType="afterEffect">
                                  <p:stCondLst>
                                    <p:cond delay="0"/>
                                  </p:stCondLst>
                                  <p:childTnLst>
                                    <p:animEffect transition="out" filter="fade">
                                      <p:cBhvr>
                                        <p:cTn id="14" dur="500" tmFilter="0, 0; .2, .5; .8, .5; 1, 0"/>
                                        <p:tgtEl>
                                          <p:spTgt spid="7"/>
                                        </p:tgtEl>
                                      </p:cBhvr>
                                    </p:animEffect>
                                    <p:animScale>
                                      <p:cBhvr>
                                        <p:cTn id="15" dur="250" autoRev="1" fill="hold"/>
                                        <p:tgtEl>
                                          <p:spTgt spid="7"/>
                                        </p:tgtEl>
                                      </p:cBhvr>
                                      <p:by x="105000" y="105000"/>
                                    </p:animScale>
                                  </p:childTnLst>
                                </p:cTn>
                              </p:par>
                            </p:childTnLst>
                          </p:cTn>
                        </p:par>
                        <p:par>
                          <p:cTn id="16" fill="hold">
                            <p:stCondLst>
                              <p:cond delay="1500"/>
                            </p:stCondLst>
                            <p:childTnLst>
                              <p:par>
                                <p:cTn id="17" presetID="26" presetClass="emph" presetSubtype="0" fill="hold" nodeType="afterEffect">
                                  <p:stCondLst>
                                    <p:cond delay="0"/>
                                  </p:stCondLst>
                                  <p:childTnLst>
                                    <p:animEffect transition="out" filter="fade">
                                      <p:cBhvr>
                                        <p:cTn id="18" dur="500" tmFilter="0, 0; .2, .5; .8, .5; 1, 0"/>
                                        <p:tgtEl>
                                          <p:spTgt spid="8"/>
                                        </p:tgtEl>
                                      </p:cBhvr>
                                    </p:animEffect>
                                    <p:animScale>
                                      <p:cBhvr>
                                        <p:cTn id="19" dur="250" autoRev="1" fill="hold"/>
                                        <p:tgtEl>
                                          <p:spTgt spid="8"/>
                                        </p:tgtEl>
                                      </p:cBhvr>
                                      <p:by x="105000" y="105000"/>
                                    </p:animScale>
                                  </p:childTnLst>
                                </p:cTn>
                              </p:par>
                            </p:childTnLst>
                          </p:cTn>
                        </p:par>
                        <p:par>
                          <p:cTn id="20" fill="hold">
                            <p:stCondLst>
                              <p:cond delay="2000"/>
                            </p:stCondLst>
                            <p:childTnLst>
                              <p:par>
                                <p:cTn id="21" presetID="26" presetClass="emph" presetSubtype="0" fill="hold" nodeType="afterEffect">
                                  <p:stCondLst>
                                    <p:cond delay="0"/>
                                  </p:stCondLst>
                                  <p:childTnLst>
                                    <p:animEffect transition="out" filter="fade">
                                      <p:cBhvr>
                                        <p:cTn id="22" dur="500" tmFilter="0, 0; .2, .5; .8, .5; 1, 0"/>
                                        <p:tgtEl>
                                          <p:spTgt spid="9"/>
                                        </p:tgtEl>
                                      </p:cBhvr>
                                    </p:animEffect>
                                    <p:animScale>
                                      <p:cBhvr>
                                        <p:cTn id="23" dur="25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11106" y="4988857"/>
            <a:ext cx="8534400" cy="1507067"/>
          </a:xfrm>
        </p:spPr>
        <p:txBody>
          <a:bodyPr/>
          <a:lstStyle/>
          <a:p>
            <a:r>
              <a:rPr lang="it-IT" dirty="0" err="1" smtClean="0">
                <a:solidFill>
                  <a:schemeClr val="accent3">
                    <a:lumMod val="40000"/>
                    <a:lumOff val="60000"/>
                  </a:schemeClr>
                </a:solidFill>
              </a:rPr>
              <a:t>What’s</a:t>
            </a:r>
            <a:r>
              <a:rPr lang="it-IT" dirty="0" smtClean="0">
                <a:solidFill>
                  <a:schemeClr val="accent3">
                    <a:lumMod val="40000"/>
                    <a:lumOff val="60000"/>
                  </a:schemeClr>
                </a:solidFill>
              </a:rPr>
              <a:t> Home </a:t>
            </a:r>
            <a:r>
              <a:rPr lang="it-IT" dirty="0" err="1" smtClean="0">
                <a:solidFill>
                  <a:schemeClr val="accent3">
                    <a:lumMod val="40000"/>
                    <a:lumOff val="60000"/>
                  </a:schemeClr>
                </a:solidFill>
              </a:rPr>
              <a:t>Economics</a:t>
            </a:r>
            <a:endParaRPr lang="it-IT" dirty="0">
              <a:solidFill>
                <a:schemeClr val="accent3">
                  <a:lumMod val="40000"/>
                  <a:lumOff val="60000"/>
                </a:schemeClr>
              </a:solidFill>
            </a:endParaRPr>
          </a:p>
        </p:txBody>
      </p:sp>
      <p:sp>
        <p:nvSpPr>
          <p:cNvPr id="3" name="Segnaposto contenuto 2"/>
          <p:cNvSpPr>
            <a:spLocks noGrp="1"/>
          </p:cNvSpPr>
          <p:nvPr>
            <p:ph idx="1"/>
          </p:nvPr>
        </p:nvSpPr>
        <p:spPr>
          <a:xfrm>
            <a:off x="421342" y="359894"/>
            <a:ext cx="10515600" cy="4628963"/>
          </a:xfrm>
        </p:spPr>
        <p:txBody>
          <a:bodyPr>
            <a:normAutofit/>
          </a:bodyPr>
          <a:lstStyle/>
          <a:p>
            <a:pPr fontAlgn="base"/>
            <a:r>
              <a:rPr lang="en-US" b="1" dirty="0" smtClean="0">
                <a:solidFill>
                  <a:schemeClr val="tx1"/>
                </a:solidFill>
              </a:rPr>
              <a:t>Individuals </a:t>
            </a:r>
            <a:r>
              <a:rPr lang="en-US" b="1" dirty="0">
                <a:solidFill>
                  <a:schemeClr val="tx1"/>
                </a:solidFill>
              </a:rPr>
              <a:t>and families </a:t>
            </a:r>
            <a:r>
              <a:rPr lang="en-US" b="1" dirty="0" smtClean="0">
                <a:solidFill>
                  <a:schemeClr val="tx1"/>
                </a:solidFill>
              </a:rPr>
              <a:t>are </a:t>
            </a:r>
            <a:r>
              <a:rPr lang="en-US" b="1" dirty="0">
                <a:solidFill>
                  <a:schemeClr val="tx1"/>
                </a:solidFill>
              </a:rPr>
              <a:t>continually faced with new and emergent issues that can impact on their wellbeing. Such issues include </a:t>
            </a:r>
            <a:r>
              <a:rPr lang="en-US" b="1" dirty="0" smtClean="0">
                <a:solidFill>
                  <a:schemeClr val="tx1"/>
                </a:solidFill>
              </a:rPr>
              <a:t>concerns relating to:</a:t>
            </a:r>
          </a:p>
          <a:p>
            <a:pPr lvl="1" fontAlgn="base"/>
            <a:r>
              <a:rPr lang="en-US" b="1" dirty="0" smtClean="0">
                <a:solidFill>
                  <a:schemeClr val="tx1"/>
                </a:solidFill>
              </a:rPr>
              <a:t>diet </a:t>
            </a:r>
            <a:r>
              <a:rPr lang="en-US" b="1" dirty="0">
                <a:solidFill>
                  <a:schemeClr val="tx1"/>
                </a:solidFill>
              </a:rPr>
              <a:t>and health; </a:t>
            </a:r>
            <a:endParaRPr lang="en-US" b="1" dirty="0" smtClean="0">
              <a:solidFill>
                <a:schemeClr val="tx1"/>
              </a:solidFill>
            </a:endParaRPr>
          </a:p>
          <a:p>
            <a:pPr lvl="1" fontAlgn="base"/>
            <a:r>
              <a:rPr lang="en-US" b="1" dirty="0" smtClean="0">
                <a:solidFill>
                  <a:schemeClr val="tx1"/>
                </a:solidFill>
              </a:rPr>
              <a:t>sustainability </a:t>
            </a:r>
            <a:r>
              <a:rPr lang="en-US" b="1" dirty="0">
                <a:solidFill>
                  <a:schemeClr val="tx1"/>
                </a:solidFill>
              </a:rPr>
              <a:t>in the home; </a:t>
            </a:r>
            <a:endParaRPr lang="en-US" b="1" dirty="0" smtClean="0">
              <a:solidFill>
                <a:schemeClr val="tx1"/>
              </a:solidFill>
            </a:endParaRPr>
          </a:p>
          <a:p>
            <a:pPr lvl="1" fontAlgn="base"/>
            <a:r>
              <a:rPr lang="en-US" b="1" u="sng" dirty="0" smtClean="0">
                <a:solidFill>
                  <a:schemeClr val="tx1"/>
                </a:solidFill>
              </a:rPr>
              <a:t>responsible </a:t>
            </a:r>
            <a:r>
              <a:rPr lang="en-US" b="1" u="sng" dirty="0">
                <a:solidFill>
                  <a:schemeClr val="tx1"/>
                </a:solidFill>
              </a:rPr>
              <a:t>family resource management</a:t>
            </a:r>
            <a:r>
              <a:rPr lang="en-US" b="1" dirty="0">
                <a:solidFill>
                  <a:schemeClr val="tx1"/>
                </a:solidFill>
              </a:rPr>
              <a:t>; </a:t>
            </a:r>
            <a:endParaRPr lang="en-US" b="1" dirty="0" smtClean="0">
              <a:solidFill>
                <a:schemeClr val="tx1"/>
              </a:solidFill>
            </a:endParaRPr>
          </a:p>
          <a:p>
            <a:pPr lvl="1" fontAlgn="base"/>
            <a:r>
              <a:rPr lang="en-US" b="1" dirty="0" smtClean="0">
                <a:solidFill>
                  <a:schemeClr val="tx1"/>
                </a:solidFill>
              </a:rPr>
              <a:t>...</a:t>
            </a:r>
            <a:r>
              <a:rPr lang="en-US" b="1" dirty="0">
                <a:solidFill>
                  <a:schemeClr val="tx1"/>
                </a:solidFill>
              </a:rPr>
              <a:t> </a:t>
            </a:r>
          </a:p>
          <a:p>
            <a:pPr fontAlgn="base"/>
            <a:r>
              <a:rPr lang="en-US" b="1" dirty="0" smtClean="0">
                <a:solidFill>
                  <a:schemeClr val="tx1"/>
                </a:solidFill>
              </a:rPr>
              <a:t>Home </a:t>
            </a:r>
            <a:r>
              <a:rPr lang="en-US" b="1" dirty="0">
                <a:solidFill>
                  <a:schemeClr val="tx1"/>
                </a:solidFill>
              </a:rPr>
              <a:t>Economics education uses a systems approach to empower individuals and families with the knowledge and skills to address these real-life concerns of everyday living</a:t>
            </a:r>
            <a:r>
              <a:rPr lang="en-US" b="1" dirty="0" smtClean="0">
                <a:solidFill>
                  <a:schemeClr val="tx1"/>
                </a:solidFill>
              </a:rPr>
              <a:t>. </a:t>
            </a:r>
          </a:p>
          <a:p>
            <a:pPr fontAlgn="base"/>
            <a:r>
              <a:rPr lang="en-US" b="1" dirty="0" smtClean="0">
                <a:solidFill>
                  <a:schemeClr val="tx1"/>
                </a:solidFill>
              </a:rPr>
              <a:t>Home </a:t>
            </a:r>
            <a:r>
              <a:rPr lang="en-US" b="1" dirty="0">
                <a:solidFill>
                  <a:schemeClr val="tx1"/>
                </a:solidFill>
              </a:rPr>
              <a:t>Economics education develops students’ essential </a:t>
            </a:r>
            <a:r>
              <a:rPr lang="en-US" b="1" dirty="0" smtClean="0">
                <a:solidFill>
                  <a:schemeClr val="tx1"/>
                </a:solidFill>
              </a:rPr>
              <a:t>life skills. It </a:t>
            </a:r>
            <a:r>
              <a:rPr lang="en-US" b="1" dirty="0">
                <a:solidFill>
                  <a:schemeClr val="tx1"/>
                </a:solidFill>
              </a:rPr>
              <a:t>supports the development of students </a:t>
            </a:r>
            <a:r>
              <a:rPr lang="en-US" b="1" dirty="0" smtClean="0">
                <a:solidFill>
                  <a:schemeClr val="tx1"/>
                </a:solidFill>
              </a:rPr>
              <a:t>and </a:t>
            </a:r>
            <a:r>
              <a:rPr lang="en-US" b="1" dirty="0">
                <a:solidFill>
                  <a:schemeClr val="tx1"/>
                </a:solidFill>
              </a:rPr>
              <a:t>encourages </a:t>
            </a:r>
            <a:r>
              <a:rPr lang="en-US" b="1" dirty="0" smtClean="0">
                <a:solidFill>
                  <a:schemeClr val="tx1"/>
                </a:solidFill>
              </a:rPr>
              <a:t>them </a:t>
            </a:r>
            <a:r>
              <a:rPr lang="en-US" b="1" dirty="0">
                <a:solidFill>
                  <a:schemeClr val="tx1"/>
                </a:solidFill>
              </a:rPr>
              <a:t>to be problem solvers capable of making ethically and socially responsible decisions.  </a:t>
            </a:r>
          </a:p>
          <a:p>
            <a:endParaRPr lang="it-IT" b="1" dirty="0">
              <a:solidFill>
                <a:schemeClr val="tx1"/>
              </a:solidFill>
            </a:endParaRPr>
          </a:p>
        </p:txBody>
      </p:sp>
    </p:spTree>
    <p:extLst>
      <p:ext uri="{BB962C8B-B14F-4D97-AF65-F5344CB8AC3E}">
        <p14:creationId xmlns="" xmlns:p14="http://schemas.microsoft.com/office/powerpoint/2010/main" val="366551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6726" y="5111447"/>
            <a:ext cx="8534400" cy="1507067"/>
          </a:xfrm>
        </p:spPr>
        <p:txBody>
          <a:bodyPr/>
          <a:lstStyle/>
          <a:p>
            <a:r>
              <a:rPr lang="it-IT" dirty="0" err="1" smtClean="0">
                <a:solidFill>
                  <a:schemeClr val="accent3">
                    <a:lumMod val="40000"/>
                    <a:lumOff val="60000"/>
                  </a:schemeClr>
                </a:solidFill>
              </a:rPr>
              <a:t>Goals</a:t>
            </a:r>
            <a:endParaRPr lang="it-IT" dirty="0">
              <a:solidFill>
                <a:schemeClr val="accent3">
                  <a:lumMod val="40000"/>
                  <a:lumOff val="60000"/>
                </a:schemeClr>
              </a:solidFill>
            </a:endParaRPr>
          </a:p>
        </p:txBody>
      </p:sp>
      <p:sp>
        <p:nvSpPr>
          <p:cNvPr id="3" name="Segnaposto contenuto 2"/>
          <p:cNvSpPr>
            <a:spLocks noGrp="1"/>
          </p:cNvSpPr>
          <p:nvPr>
            <p:ph idx="1"/>
          </p:nvPr>
        </p:nvSpPr>
        <p:spPr>
          <a:xfrm>
            <a:off x="217715" y="319314"/>
            <a:ext cx="10822320" cy="4494733"/>
          </a:xfrm>
        </p:spPr>
        <p:txBody>
          <a:bodyPr>
            <a:noAutofit/>
          </a:bodyPr>
          <a:lstStyle/>
          <a:p>
            <a:r>
              <a:rPr lang="en-US" sz="2800" dirty="0" smtClean="0">
                <a:solidFill>
                  <a:schemeClr val="tx1"/>
                </a:solidFill>
              </a:rPr>
              <a:t>To give </a:t>
            </a:r>
            <a:r>
              <a:rPr lang="en-US" sz="2800" dirty="0">
                <a:solidFill>
                  <a:schemeClr val="tx1"/>
                </a:solidFill>
              </a:rPr>
              <a:t>opportunities to acquire the knowledge and to develop the skills required for organization and management of resources. </a:t>
            </a:r>
          </a:p>
          <a:p>
            <a:r>
              <a:rPr lang="en-US" sz="2800" dirty="0" smtClean="0">
                <a:solidFill>
                  <a:schemeClr val="tx1"/>
                </a:solidFill>
              </a:rPr>
              <a:t>To </a:t>
            </a:r>
            <a:r>
              <a:rPr lang="en-US" sz="2800" dirty="0">
                <a:solidFill>
                  <a:schemeClr val="tx1"/>
                </a:solidFill>
              </a:rPr>
              <a:t>strengthen student's daily life experience and to stimulate ideas of creativity. </a:t>
            </a:r>
            <a:endParaRPr lang="en-US" sz="2800" dirty="0" smtClean="0">
              <a:solidFill>
                <a:schemeClr val="tx1"/>
              </a:solidFill>
            </a:endParaRPr>
          </a:p>
          <a:p>
            <a:r>
              <a:rPr lang="en-US" sz="2800" dirty="0" smtClean="0">
                <a:solidFill>
                  <a:schemeClr val="tx1"/>
                </a:solidFill>
              </a:rPr>
              <a:t>To develop students' individual capability by encouraging practical application of knowledge and problem-solving tasks.</a:t>
            </a:r>
            <a:endParaRPr lang="en-US" sz="2800" dirty="0">
              <a:solidFill>
                <a:schemeClr val="tx1"/>
              </a:solidFill>
            </a:endParaRPr>
          </a:p>
          <a:p>
            <a:r>
              <a:rPr lang="en-US" sz="2800" dirty="0" smtClean="0">
                <a:solidFill>
                  <a:schemeClr val="tx1"/>
                </a:solidFill>
              </a:rPr>
              <a:t>To </a:t>
            </a:r>
            <a:r>
              <a:rPr lang="en-US" sz="2800" dirty="0">
                <a:solidFill>
                  <a:schemeClr val="tx1"/>
                </a:solidFill>
              </a:rPr>
              <a:t>share experience, materials, tools and equipment with others.</a:t>
            </a:r>
            <a:endParaRPr lang="it-IT" sz="2800" dirty="0">
              <a:solidFill>
                <a:schemeClr val="tx1"/>
              </a:solidFill>
            </a:endParaRPr>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958262" y="4970689"/>
            <a:ext cx="2771775" cy="1647825"/>
          </a:xfrm>
          <a:prstGeom prst="rect">
            <a:avLst/>
          </a:prstGeom>
          <a:ln w="76200">
            <a:solidFill>
              <a:srgbClr val="002060"/>
            </a:solidFill>
          </a:ln>
          <a:effectLst>
            <a:outerShdw blurRad="50800" dist="203200" dir="2700000" algn="tl" rotWithShape="0">
              <a:prstClr val="black">
                <a:alpha val="40000"/>
              </a:prstClr>
            </a:outerShdw>
          </a:effectLst>
        </p:spPr>
      </p:pic>
    </p:spTree>
    <p:extLst>
      <p:ext uri="{BB962C8B-B14F-4D97-AF65-F5344CB8AC3E}">
        <p14:creationId xmlns="" xmlns:p14="http://schemas.microsoft.com/office/powerpoint/2010/main" val="494160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chemeClr val="accent3">
                    <a:lumMod val="40000"/>
                    <a:lumOff val="60000"/>
                  </a:schemeClr>
                </a:solidFill>
              </a:rPr>
              <a:t>Contents</a:t>
            </a:r>
            <a:endParaRPr lang="it-IT" dirty="0">
              <a:solidFill>
                <a:schemeClr val="accent3">
                  <a:lumMod val="40000"/>
                  <a:lumOff val="60000"/>
                </a:schemeClr>
              </a:solidFill>
            </a:endParaRPr>
          </a:p>
        </p:txBody>
      </p:sp>
      <p:sp>
        <p:nvSpPr>
          <p:cNvPr id="3" name="Segnaposto contenuto 2"/>
          <p:cNvSpPr>
            <a:spLocks noGrp="1"/>
          </p:cNvSpPr>
          <p:nvPr>
            <p:ph idx="1"/>
          </p:nvPr>
        </p:nvSpPr>
        <p:spPr>
          <a:xfrm>
            <a:off x="684212" y="685800"/>
            <a:ext cx="9907588" cy="3615267"/>
          </a:xfrm>
        </p:spPr>
        <p:txBody>
          <a:bodyPr>
            <a:normAutofit fontScale="92500"/>
          </a:bodyPr>
          <a:lstStyle/>
          <a:p>
            <a:pPr marL="0" indent="0">
              <a:buNone/>
            </a:pPr>
            <a:r>
              <a:rPr lang="it-IT" sz="3200" b="1" dirty="0">
                <a:solidFill>
                  <a:schemeClr val="tx1"/>
                </a:solidFill>
              </a:rPr>
              <a:t>In </a:t>
            </a:r>
            <a:r>
              <a:rPr lang="it-IT" sz="3200" b="1" dirty="0" err="1">
                <a:solidFill>
                  <a:schemeClr val="tx1"/>
                </a:solidFill>
              </a:rPr>
              <a:t>this</a:t>
            </a:r>
            <a:r>
              <a:rPr lang="it-IT" sz="3200" b="1" dirty="0">
                <a:solidFill>
                  <a:schemeClr val="tx1"/>
                </a:solidFill>
              </a:rPr>
              <a:t> </a:t>
            </a:r>
            <a:r>
              <a:rPr lang="it-IT" sz="3200" b="1" dirty="0" err="1">
                <a:solidFill>
                  <a:schemeClr val="tx1"/>
                </a:solidFill>
              </a:rPr>
              <a:t>lesson</a:t>
            </a:r>
            <a:r>
              <a:rPr lang="it-IT" sz="3200" b="1" dirty="0">
                <a:solidFill>
                  <a:schemeClr val="tx1"/>
                </a:solidFill>
              </a:rPr>
              <a:t> </a:t>
            </a:r>
            <a:r>
              <a:rPr lang="it-IT" sz="3200" b="1" dirty="0" err="1">
                <a:solidFill>
                  <a:schemeClr val="tx1"/>
                </a:solidFill>
              </a:rPr>
              <a:t>we</a:t>
            </a:r>
            <a:r>
              <a:rPr lang="it-IT" sz="3200" b="1" dirty="0">
                <a:solidFill>
                  <a:schemeClr val="tx1"/>
                </a:solidFill>
              </a:rPr>
              <a:t> </a:t>
            </a:r>
            <a:r>
              <a:rPr lang="it-IT" sz="3200" b="1" dirty="0" err="1">
                <a:solidFill>
                  <a:schemeClr val="tx1"/>
                </a:solidFill>
              </a:rPr>
              <a:t>will</a:t>
            </a:r>
            <a:r>
              <a:rPr lang="it-IT" sz="3200" b="1" dirty="0">
                <a:solidFill>
                  <a:schemeClr val="tx1"/>
                </a:solidFill>
              </a:rPr>
              <a:t> </a:t>
            </a:r>
            <a:r>
              <a:rPr lang="it-IT" sz="3200" b="1" dirty="0" err="1">
                <a:solidFill>
                  <a:schemeClr val="tx1"/>
                </a:solidFill>
              </a:rPr>
              <a:t>learn</a:t>
            </a:r>
            <a:r>
              <a:rPr lang="it-IT" sz="3200" b="1" dirty="0">
                <a:solidFill>
                  <a:schemeClr val="tx1"/>
                </a:solidFill>
              </a:rPr>
              <a:t> </a:t>
            </a:r>
            <a:r>
              <a:rPr lang="it-IT" sz="3200" b="1" dirty="0" err="1">
                <a:solidFill>
                  <a:schemeClr val="tx1"/>
                </a:solidFill>
              </a:rPr>
              <a:t>how</a:t>
            </a:r>
            <a:r>
              <a:rPr lang="it-IT" sz="3200" b="1" dirty="0">
                <a:solidFill>
                  <a:schemeClr val="tx1"/>
                </a:solidFill>
              </a:rPr>
              <a:t> to </a:t>
            </a:r>
            <a:r>
              <a:rPr lang="it-IT" sz="3200" b="1" dirty="0" err="1">
                <a:solidFill>
                  <a:schemeClr val="tx1"/>
                </a:solidFill>
              </a:rPr>
              <a:t>realize</a:t>
            </a:r>
            <a:r>
              <a:rPr lang="it-IT" sz="3200" b="1" dirty="0">
                <a:solidFill>
                  <a:schemeClr val="tx1"/>
                </a:solidFill>
              </a:rPr>
              <a:t> an </a:t>
            </a:r>
            <a:r>
              <a:rPr lang="it-IT" sz="3200" b="1" dirty="0" err="1">
                <a:solidFill>
                  <a:schemeClr val="tx1"/>
                </a:solidFill>
              </a:rPr>
              <a:t>app</a:t>
            </a:r>
            <a:r>
              <a:rPr lang="it-IT" sz="3200" b="1" dirty="0">
                <a:solidFill>
                  <a:schemeClr val="tx1"/>
                </a:solidFill>
              </a:rPr>
              <a:t> to </a:t>
            </a:r>
            <a:r>
              <a:rPr lang="it-IT" sz="3200" b="1" dirty="0" err="1">
                <a:solidFill>
                  <a:schemeClr val="tx1"/>
                </a:solidFill>
              </a:rPr>
              <a:t>manage</a:t>
            </a:r>
            <a:r>
              <a:rPr lang="it-IT" sz="3200" b="1" dirty="0">
                <a:solidFill>
                  <a:schemeClr val="tx1"/>
                </a:solidFill>
              </a:rPr>
              <a:t> the family budget. </a:t>
            </a:r>
          </a:p>
          <a:p>
            <a:endParaRPr lang="it-IT" sz="3200" b="1" dirty="0" smtClean="0">
              <a:solidFill>
                <a:schemeClr val="tx1"/>
              </a:solidFill>
            </a:endParaRPr>
          </a:p>
          <a:p>
            <a:pPr marL="723900" indent="-723900">
              <a:buFont typeface="Wingdings" panose="05000000000000000000" pitchFamily="2" charset="2"/>
              <a:buChar char=""/>
            </a:pPr>
            <a:r>
              <a:rPr lang="it-IT" sz="3200" b="1" dirty="0" smtClean="0">
                <a:solidFill>
                  <a:schemeClr val="tx1"/>
                </a:solidFill>
              </a:rPr>
              <a:t>The </a:t>
            </a:r>
            <a:r>
              <a:rPr lang="it-IT" sz="3200" b="1" dirty="0" err="1" smtClean="0">
                <a:solidFill>
                  <a:schemeClr val="tx1"/>
                </a:solidFill>
              </a:rPr>
              <a:t>development</a:t>
            </a:r>
            <a:r>
              <a:rPr lang="it-IT" sz="3200" b="1" dirty="0" smtClean="0">
                <a:solidFill>
                  <a:schemeClr val="tx1"/>
                </a:solidFill>
              </a:rPr>
              <a:t> </a:t>
            </a:r>
            <a:r>
              <a:rPr lang="it-IT" sz="3200" b="1" dirty="0" err="1" smtClean="0">
                <a:solidFill>
                  <a:schemeClr val="tx1"/>
                </a:solidFill>
              </a:rPr>
              <a:t>environment</a:t>
            </a:r>
            <a:r>
              <a:rPr lang="it-IT" sz="3200" b="1" dirty="0" smtClean="0">
                <a:solidFill>
                  <a:schemeClr val="tx1"/>
                </a:solidFill>
              </a:rPr>
              <a:t>: MIT </a:t>
            </a:r>
            <a:r>
              <a:rPr lang="it-IT" sz="3200" b="1" dirty="0" err="1" smtClean="0">
                <a:solidFill>
                  <a:schemeClr val="tx1"/>
                </a:solidFill>
              </a:rPr>
              <a:t>App</a:t>
            </a:r>
            <a:r>
              <a:rPr lang="it-IT" sz="3200" b="1" dirty="0" smtClean="0">
                <a:solidFill>
                  <a:schemeClr val="tx1"/>
                </a:solidFill>
              </a:rPr>
              <a:t> Inventor</a:t>
            </a:r>
          </a:p>
          <a:p>
            <a:pPr marL="723900" indent="-723900">
              <a:buFont typeface="Wingdings" panose="05000000000000000000" pitchFamily="2" charset="2"/>
              <a:buChar char=""/>
            </a:pPr>
            <a:r>
              <a:rPr lang="it-IT" sz="3200" b="1" dirty="0" smtClean="0">
                <a:solidFill>
                  <a:schemeClr val="tx1"/>
                </a:solidFill>
              </a:rPr>
              <a:t>How to </a:t>
            </a:r>
            <a:r>
              <a:rPr lang="it-IT" sz="3200" b="1" dirty="0" err="1" smtClean="0">
                <a:solidFill>
                  <a:schemeClr val="tx1"/>
                </a:solidFill>
              </a:rPr>
              <a:t>realize</a:t>
            </a:r>
            <a:r>
              <a:rPr lang="it-IT" sz="3200" b="1" dirty="0" smtClean="0">
                <a:solidFill>
                  <a:schemeClr val="tx1"/>
                </a:solidFill>
              </a:rPr>
              <a:t> an </a:t>
            </a:r>
            <a:r>
              <a:rPr lang="it-IT" sz="3200" b="1" dirty="0" err="1" smtClean="0">
                <a:solidFill>
                  <a:schemeClr val="tx1"/>
                </a:solidFill>
              </a:rPr>
              <a:t>app</a:t>
            </a:r>
            <a:endParaRPr lang="it-IT" sz="3200" b="1" dirty="0" smtClean="0">
              <a:solidFill>
                <a:schemeClr val="tx1"/>
              </a:solidFill>
            </a:endParaRPr>
          </a:p>
          <a:p>
            <a:pPr marL="723900" indent="-723900">
              <a:buFont typeface="Wingdings" panose="05000000000000000000" pitchFamily="2" charset="2"/>
              <a:buChar char=""/>
            </a:pPr>
            <a:r>
              <a:rPr lang="it-IT" sz="3200" b="1" dirty="0" smtClean="0">
                <a:solidFill>
                  <a:schemeClr val="tx1"/>
                </a:solidFill>
              </a:rPr>
              <a:t>The Budget </a:t>
            </a:r>
            <a:r>
              <a:rPr lang="it-IT" sz="3200" b="1" dirty="0" err="1" smtClean="0">
                <a:solidFill>
                  <a:schemeClr val="tx1"/>
                </a:solidFill>
              </a:rPr>
              <a:t>app</a:t>
            </a:r>
            <a:endParaRPr lang="it-IT" sz="3200" b="1" dirty="0" smtClean="0">
              <a:solidFill>
                <a:schemeClr val="tx1"/>
              </a:solidFill>
            </a:endParaRPr>
          </a:p>
          <a:p>
            <a:endParaRPr lang="it-IT" sz="3200" b="1" dirty="0">
              <a:solidFill>
                <a:schemeClr val="tx1"/>
              </a:solidFill>
            </a:endParaRPr>
          </a:p>
        </p:txBody>
      </p:sp>
      <p:pic>
        <p:nvPicPr>
          <p:cNvPr id="5" name="Immagin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234237" y="3322637"/>
            <a:ext cx="2143125" cy="2143125"/>
          </a:xfrm>
          <a:prstGeom prst="rect">
            <a:avLst/>
          </a:prstGeom>
        </p:spPr>
      </p:pic>
    </p:spTree>
    <p:extLst>
      <p:ext uri="{BB962C8B-B14F-4D97-AF65-F5344CB8AC3E}">
        <p14:creationId xmlns="" xmlns:p14="http://schemas.microsoft.com/office/powerpoint/2010/main" val="2502310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2" y="5096932"/>
            <a:ext cx="8534400" cy="1507067"/>
          </a:xfrm>
        </p:spPr>
        <p:txBody>
          <a:bodyPr/>
          <a:lstStyle/>
          <a:p>
            <a:r>
              <a:rPr lang="it-IT" dirty="0" smtClean="0">
                <a:solidFill>
                  <a:schemeClr val="accent3">
                    <a:lumMod val="40000"/>
                    <a:lumOff val="60000"/>
                  </a:schemeClr>
                </a:solidFill>
              </a:rPr>
              <a:t>MIT </a:t>
            </a:r>
            <a:r>
              <a:rPr lang="it-IT" dirty="0" err="1" smtClean="0">
                <a:solidFill>
                  <a:schemeClr val="accent3">
                    <a:lumMod val="40000"/>
                    <a:lumOff val="60000"/>
                  </a:schemeClr>
                </a:solidFill>
              </a:rPr>
              <a:t>App</a:t>
            </a:r>
            <a:r>
              <a:rPr lang="it-IT" dirty="0" smtClean="0">
                <a:solidFill>
                  <a:schemeClr val="accent3">
                    <a:lumMod val="40000"/>
                    <a:lumOff val="60000"/>
                  </a:schemeClr>
                </a:solidFill>
              </a:rPr>
              <a:t> Inventor: background</a:t>
            </a:r>
            <a:endParaRPr lang="it-IT" dirty="0">
              <a:solidFill>
                <a:schemeClr val="accent3">
                  <a:lumMod val="40000"/>
                  <a:lumOff val="60000"/>
                </a:schemeClr>
              </a:solidFill>
            </a:endParaRPr>
          </a:p>
        </p:txBody>
      </p:sp>
      <p:sp>
        <p:nvSpPr>
          <p:cNvPr id="3" name="Segnaposto contenuto 2"/>
          <p:cNvSpPr>
            <a:spLocks noGrp="1"/>
          </p:cNvSpPr>
          <p:nvPr>
            <p:ph idx="1"/>
          </p:nvPr>
        </p:nvSpPr>
        <p:spPr>
          <a:xfrm>
            <a:off x="356557" y="772159"/>
            <a:ext cx="11601627" cy="5078306"/>
          </a:xfrm>
        </p:spPr>
        <p:txBody>
          <a:bodyPr>
            <a:noAutofit/>
          </a:bodyPr>
          <a:lstStyle/>
          <a:p>
            <a:pPr fontAlgn="base"/>
            <a:r>
              <a:rPr lang="en-US" sz="2800" b="1" dirty="0" smtClean="0">
                <a:solidFill>
                  <a:schemeClr val="tx1"/>
                </a:solidFill>
              </a:rPr>
              <a:t>MIT App Inventor</a:t>
            </a:r>
            <a:r>
              <a:rPr lang="en-US" sz="2800" dirty="0" smtClean="0">
                <a:solidFill>
                  <a:schemeClr val="tx1"/>
                </a:solidFill>
              </a:rPr>
              <a:t> is a project of </a:t>
            </a:r>
            <a:r>
              <a:rPr lang="it-IT" sz="2800" dirty="0" smtClean="0">
                <a:solidFill>
                  <a:schemeClr val="tx1"/>
                </a:solidFill>
              </a:rPr>
              <a:t>Massachusetts </a:t>
            </a:r>
            <a:r>
              <a:rPr lang="it-IT" sz="2800" dirty="0" err="1">
                <a:solidFill>
                  <a:schemeClr val="tx1"/>
                </a:solidFill>
              </a:rPr>
              <a:t>Institute</a:t>
            </a:r>
            <a:r>
              <a:rPr lang="it-IT" sz="2800" dirty="0">
                <a:solidFill>
                  <a:schemeClr val="tx1"/>
                </a:solidFill>
              </a:rPr>
              <a:t> of Technology</a:t>
            </a:r>
            <a:endParaRPr lang="en-US" sz="2800" b="1" dirty="0" smtClean="0">
              <a:solidFill>
                <a:schemeClr val="tx1"/>
              </a:solidFill>
            </a:endParaRPr>
          </a:p>
          <a:p>
            <a:pPr fontAlgn="base"/>
            <a:r>
              <a:rPr lang="en-US" sz="2800" b="1" dirty="0" smtClean="0">
                <a:solidFill>
                  <a:schemeClr val="tx1"/>
                </a:solidFill>
              </a:rPr>
              <a:t>MIT </a:t>
            </a:r>
            <a:r>
              <a:rPr lang="en-US" sz="2800" b="1" dirty="0">
                <a:solidFill>
                  <a:schemeClr val="tx1"/>
                </a:solidFill>
              </a:rPr>
              <a:t>App Inventor</a:t>
            </a:r>
            <a:r>
              <a:rPr lang="en-US" sz="2800" dirty="0">
                <a:solidFill>
                  <a:schemeClr val="tx1"/>
                </a:solidFill>
              </a:rPr>
              <a:t> is an intuitive, visual programming environment that allows </a:t>
            </a:r>
            <a:r>
              <a:rPr lang="en-US" sz="2800" b="1" dirty="0">
                <a:solidFill>
                  <a:schemeClr val="tx1"/>
                </a:solidFill>
              </a:rPr>
              <a:t>everyone</a:t>
            </a:r>
            <a:r>
              <a:rPr lang="en-US" sz="2800" dirty="0">
                <a:solidFill>
                  <a:schemeClr val="tx1"/>
                </a:solidFill>
              </a:rPr>
              <a:t> </a:t>
            </a:r>
            <a:r>
              <a:rPr lang="en-US" sz="2800" dirty="0" smtClean="0">
                <a:solidFill>
                  <a:schemeClr val="tx1"/>
                </a:solidFill>
              </a:rPr>
              <a:t>to </a:t>
            </a:r>
            <a:r>
              <a:rPr lang="en-US" sz="2800" dirty="0">
                <a:solidFill>
                  <a:schemeClr val="tx1"/>
                </a:solidFill>
              </a:rPr>
              <a:t>build fully functional apps for smartphones and tablets. </a:t>
            </a:r>
            <a:endParaRPr lang="en-US" sz="2800" dirty="0" smtClean="0">
              <a:solidFill>
                <a:schemeClr val="tx1"/>
              </a:solidFill>
            </a:endParaRPr>
          </a:p>
          <a:p>
            <a:endParaRPr lang="it-IT" sz="2800" dirty="0">
              <a:solidFill>
                <a:schemeClr val="tx1"/>
              </a:solidFill>
            </a:endParaRPr>
          </a:p>
        </p:txBody>
      </p:sp>
      <p:pic>
        <p:nvPicPr>
          <p:cNvPr id="4" name="Immagine 3"/>
          <p:cNvPicPr>
            <a:picLocks noChangeAspect="1"/>
          </p:cNvPicPr>
          <p:nvPr/>
        </p:nvPicPr>
        <p:blipFill>
          <a:blip r:embed="rId2" cstate="print"/>
          <a:stretch>
            <a:fillRect/>
          </a:stretch>
        </p:blipFill>
        <p:spPr>
          <a:xfrm>
            <a:off x="9431755" y="256675"/>
            <a:ext cx="2526429" cy="1095375"/>
          </a:xfrm>
          <a:prstGeom prst="rect">
            <a:avLst/>
          </a:prstGeom>
        </p:spPr>
      </p:pic>
    </p:spTree>
    <p:extLst>
      <p:ext uri="{BB962C8B-B14F-4D97-AF65-F5344CB8AC3E}">
        <p14:creationId xmlns="" xmlns:p14="http://schemas.microsoft.com/office/powerpoint/2010/main" val="3272466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1" y="685800"/>
            <a:ext cx="10817977" cy="3615267"/>
          </a:xfrm>
        </p:spPr>
        <p:txBody>
          <a:bodyPr>
            <a:noAutofit/>
          </a:bodyPr>
          <a:lstStyle/>
          <a:p>
            <a:r>
              <a:rPr lang="en-US" sz="2800" dirty="0">
                <a:solidFill>
                  <a:schemeClr val="tx1"/>
                </a:solidFill>
              </a:rPr>
              <a:t>The blocks-based tool facilitates the creation of complex, high-impact apps in significantly less time than traditional programming environments. The MIT App Inventor project seeks to democratize software development by empowering all people, especially young people, to move from technology consumption to technology creation</a:t>
            </a:r>
            <a:r>
              <a:rPr lang="en-US" sz="2800" dirty="0" smtClean="0">
                <a:solidFill>
                  <a:schemeClr val="tx1"/>
                </a:solidFill>
              </a:rPr>
              <a:t>.</a:t>
            </a:r>
          </a:p>
          <a:p>
            <a:endParaRPr lang="en-US" sz="2800" dirty="0">
              <a:solidFill>
                <a:schemeClr val="tx1"/>
              </a:solidFill>
            </a:endParaRPr>
          </a:p>
          <a:p>
            <a:r>
              <a:rPr lang="it-IT" sz="2800" dirty="0" err="1" smtClean="0">
                <a:solidFill>
                  <a:schemeClr val="tx1"/>
                </a:solidFill>
              </a:rPr>
              <a:t>Moreover</a:t>
            </a:r>
            <a:r>
              <a:rPr lang="it-IT" sz="2800" dirty="0" smtClean="0">
                <a:solidFill>
                  <a:schemeClr val="tx1"/>
                </a:solidFill>
              </a:rPr>
              <a:t>, </a:t>
            </a:r>
            <a:r>
              <a:rPr lang="it-IT" sz="2800" dirty="0" err="1" smtClean="0">
                <a:solidFill>
                  <a:schemeClr val="tx1"/>
                </a:solidFill>
              </a:rPr>
              <a:t>this</a:t>
            </a:r>
            <a:r>
              <a:rPr lang="it-IT" sz="2800" dirty="0" smtClean="0">
                <a:solidFill>
                  <a:schemeClr val="tx1"/>
                </a:solidFill>
              </a:rPr>
              <a:t> </a:t>
            </a:r>
            <a:r>
              <a:rPr lang="it-IT" sz="2800" dirty="0" err="1" smtClean="0">
                <a:solidFill>
                  <a:schemeClr val="tx1"/>
                </a:solidFill>
              </a:rPr>
              <a:t>tool</a:t>
            </a:r>
            <a:r>
              <a:rPr lang="it-IT" sz="2800" dirty="0" smtClean="0">
                <a:solidFill>
                  <a:schemeClr val="tx1"/>
                </a:solidFill>
              </a:rPr>
              <a:t> </a:t>
            </a:r>
            <a:r>
              <a:rPr lang="it-IT" sz="2800" dirty="0" err="1" smtClean="0">
                <a:solidFill>
                  <a:schemeClr val="tx1"/>
                </a:solidFill>
              </a:rPr>
              <a:t>also</a:t>
            </a:r>
            <a:r>
              <a:rPr lang="it-IT" sz="2800" dirty="0" smtClean="0">
                <a:solidFill>
                  <a:schemeClr val="tx1"/>
                </a:solidFill>
              </a:rPr>
              <a:t> </a:t>
            </a:r>
            <a:r>
              <a:rPr lang="it-IT" sz="2800" dirty="0" err="1" smtClean="0">
                <a:solidFill>
                  <a:schemeClr val="tx1"/>
                </a:solidFill>
              </a:rPr>
              <a:t>promotes</a:t>
            </a:r>
            <a:r>
              <a:rPr lang="it-IT" sz="2800" dirty="0" smtClean="0">
                <a:solidFill>
                  <a:schemeClr val="tx1"/>
                </a:solidFill>
              </a:rPr>
              <a:t> the </a:t>
            </a:r>
            <a:r>
              <a:rPr lang="it-IT" sz="2800" b="1" dirty="0" err="1" smtClean="0">
                <a:solidFill>
                  <a:schemeClr val="tx1"/>
                </a:solidFill>
              </a:rPr>
              <a:t>computational</a:t>
            </a:r>
            <a:r>
              <a:rPr lang="it-IT" sz="2800" b="1" dirty="0" smtClean="0">
                <a:solidFill>
                  <a:schemeClr val="tx1"/>
                </a:solidFill>
              </a:rPr>
              <a:t> </a:t>
            </a:r>
            <a:r>
              <a:rPr lang="it-IT" sz="2800" b="1" dirty="0" err="1" smtClean="0">
                <a:solidFill>
                  <a:schemeClr val="tx1"/>
                </a:solidFill>
              </a:rPr>
              <a:t>thinking</a:t>
            </a:r>
            <a:r>
              <a:rPr lang="it-IT" sz="2800" dirty="0" smtClean="0">
                <a:solidFill>
                  <a:schemeClr val="tx1"/>
                </a:solidFill>
              </a:rPr>
              <a:t> </a:t>
            </a:r>
            <a:r>
              <a:rPr lang="it-IT" sz="2800" dirty="0" err="1" smtClean="0">
                <a:solidFill>
                  <a:schemeClr val="tx1"/>
                </a:solidFill>
              </a:rPr>
              <a:t>approch</a:t>
            </a:r>
            <a:endParaRPr lang="it-IT" sz="2800" dirty="0">
              <a:solidFill>
                <a:schemeClr val="tx1"/>
              </a:solidFill>
            </a:endParaRPr>
          </a:p>
        </p:txBody>
      </p:sp>
      <p:sp>
        <p:nvSpPr>
          <p:cNvPr id="6" name="Titolo 1"/>
          <p:cNvSpPr>
            <a:spLocks noGrp="1"/>
          </p:cNvSpPr>
          <p:nvPr>
            <p:ph type="title"/>
          </p:nvPr>
        </p:nvSpPr>
        <p:spPr>
          <a:xfrm>
            <a:off x="684212" y="5096932"/>
            <a:ext cx="8534400" cy="1507067"/>
          </a:xfrm>
        </p:spPr>
        <p:txBody>
          <a:bodyPr/>
          <a:lstStyle/>
          <a:p>
            <a:r>
              <a:rPr lang="it-IT" dirty="0" smtClean="0">
                <a:solidFill>
                  <a:schemeClr val="accent3">
                    <a:lumMod val="40000"/>
                    <a:lumOff val="60000"/>
                  </a:schemeClr>
                </a:solidFill>
              </a:rPr>
              <a:t>WHY MIT </a:t>
            </a:r>
            <a:r>
              <a:rPr lang="it-IT" dirty="0" err="1" smtClean="0">
                <a:solidFill>
                  <a:schemeClr val="accent3">
                    <a:lumMod val="40000"/>
                    <a:lumOff val="60000"/>
                  </a:schemeClr>
                </a:solidFill>
              </a:rPr>
              <a:t>App</a:t>
            </a:r>
            <a:r>
              <a:rPr lang="it-IT" dirty="0" smtClean="0">
                <a:solidFill>
                  <a:schemeClr val="accent3">
                    <a:lumMod val="40000"/>
                    <a:lumOff val="60000"/>
                  </a:schemeClr>
                </a:solidFill>
              </a:rPr>
              <a:t> Inventor</a:t>
            </a:r>
            <a:endParaRPr lang="it-IT" dirty="0">
              <a:solidFill>
                <a:schemeClr val="accent3">
                  <a:lumMod val="40000"/>
                  <a:lumOff val="60000"/>
                </a:schemeClr>
              </a:solidFill>
            </a:endParaRPr>
          </a:p>
        </p:txBody>
      </p:sp>
      <p:pic>
        <p:nvPicPr>
          <p:cNvPr id="7" name="Immagine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610076" y="4349750"/>
            <a:ext cx="3892112" cy="2508250"/>
          </a:xfrm>
          <a:prstGeom prst="rect">
            <a:avLst/>
          </a:prstGeom>
        </p:spPr>
      </p:pic>
    </p:spTree>
    <p:extLst>
      <p:ext uri="{BB962C8B-B14F-4D97-AF65-F5344CB8AC3E}">
        <p14:creationId xmlns="" xmlns:p14="http://schemas.microsoft.com/office/powerpoint/2010/main" val="1018652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And </a:t>
            </a:r>
            <a:r>
              <a:rPr lang="it-IT" dirty="0" err="1" smtClean="0"/>
              <a:t>now</a:t>
            </a:r>
            <a:r>
              <a:rPr lang="it-IT" dirty="0" smtClean="0"/>
              <a:t>….</a:t>
            </a:r>
            <a:r>
              <a:rPr lang="it-IT" dirty="0" err="1" smtClean="0"/>
              <a:t>let’s</a:t>
            </a:r>
            <a:r>
              <a:rPr lang="it-IT" dirty="0" smtClean="0"/>
              <a:t> </a:t>
            </a:r>
            <a:r>
              <a:rPr lang="it-IT" dirty="0" err="1" smtClean="0"/>
              <a:t>discover</a:t>
            </a:r>
            <a:r>
              <a:rPr lang="it-IT" dirty="0" smtClean="0"/>
              <a:t> </a:t>
            </a:r>
            <a:r>
              <a:rPr lang="it-IT" dirty="0" err="1" smtClean="0"/>
              <a:t>how</a:t>
            </a:r>
            <a:r>
              <a:rPr lang="it-IT" dirty="0" smtClean="0"/>
              <a:t> to create an </a:t>
            </a:r>
            <a:r>
              <a:rPr lang="it-IT" dirty="0" err="1" smtClean="0"/>
              <a:t>app</a:t>
            </a:r>
            <a:r>
              <a:rPr lang="it-IT" dirty="0" smtClean="0"/>
              <a:t>….</a:t>
            </a:r>
            <a:endParaRPr lang="it-IT" dirty="0"/>
          </a:p>
        </p:txBody>
      </p:sp>
      <p:pic>
        <p:nvPicPr>
          <p:cNvPr id="1026" name="Picture 2" descr="Risultati immagini per android"/>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438275" y="407254"/>
            <a:ext cx="5737224" cy="3229845"/>
          </a:xfrm>
          <a:prstGeom prst="rect">
            <a:avLst/>
          </a:prstGeom>
          <a:noFill/>
          <a:effectLst>
            <a:outerShdw blurRad="838200" dist="38100" dir="10800000" algn="r" rotWithShape="0">
              <a:prstClr val="black">
                <a:alpha val="40000"/>
              </a:prstClr>
            </a:outerShdw>
            <a:softEdge rad="63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11190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96507" y="5052806"/>
            <a:ext cx="8534400" cy="1507067"/>
          </a:xfrm>
        </p:spPr>
        <p:txBody>
          <a:bodyPr/>
          <a:lstStyle/>
          <a:p>
            <a:r>
              <a:rPr lang="it-IT" b="1" dirty="0" smtClean="0">
                <a:solidFill>
                  <a:schemeClr val="accent3">
                    <a:lumMod val="40000"/>
                    <a:lumOff val="60000"/>
                  </a:schemeClr>
                </a:solidFill>
              </a:rPr>
              <a:t>MIT </a:t>
            </a:r>
            <a:r>
              <a:rPr lang="it-IT" b="1" dirty="0" err="1" smtClean="0">
                <a:solidFill>
                  <a:schemeClr val="accent3">
                    <a:lumMod val="40000"/>
                    <a:lumOff val="60000"/>
                  </a:schemeClr>
                </a:solidFill>
              </a:rPr>
              <a:t>App</a:t>
            </a:r>
            <a:r>
              <a:rPr lang="it-IT" b="1" dirty="0" smtClean="0">
                <a:solidFill>
                  <a:schemeClr val="accent3">
                    <a:lumMod val="40000"/>
                    <a:lumOff val="60000"/>
                  </a:schemeClr>
                </a:solidFill>
              </a:rPr>
              <a:t> Inventor: </a:t>
            </a:r>
            <a:r>
              <a:rPr lang="it-IT" b="1" dirty="0" err="1" smtClean="0">
                <a:solidFill>
                  <a:schemeClr val="accent3">
                    <a:lumMod val="40000"/>
                    <a:lumOff val="60000"/>
                  </a:schemeClr>
                </a:solidFill>
              </a:rPr>
              <a:t>how</a:t>
            </a:r>
            <a:r>
              <a:rPr lang="it-IT" b="1" dirty="0" smtClean="0">
                <a:solidFill>
                  <a:schemeClr val="accent3">
                    <a:lumMod val="40000"/>
                    <a:lumOff val="60000"/>
                  </a:schemeClr>
                </a:solidFill>
              </a:rPr>
              <a:t> to start</a:t>
            </a:r>
            <a:endParaRPr lang="it-IT" b="1" dirty="0">
              <a:solidFill>
                <a:schemeClr val="accent3">
                  <a:lumMod val="40000"/>
                  <a:lumOff val="60000"/>
                </a:schemeClr>
              </a:solidFill>
            </a:endParaRPr>
          </a:p>
        </p:txBody>
      </p:sp>
      <p:sp>
        <p:nvSpPr>
          <p:cNvPr id="3" name="Segnaposto contenuto 2"/>
          <p:cNvSpPr>
            <a:spLocks noGrp="1"/>
          </p:cNvSpPr>
          <p:nvPr>
            <p:ph idx="1"/>
          </p:nvPr>
        </p:nvSpPr>
        <p:spPr>
          <a:xfrm>
            <a:off x="379412" y="307251"/>
            <a:ext cx="10882146" cy="3615267"/>
          </a:xfrm>
        </p:spPr>
        <p:txBody>
          <a:bodyPr>
            <a:normAutofit/>
          </a:bodyPr>
          <a:lstStyle/>
          <a:p>
            <a:r>
              <a:rPr lang="it-IT" sz="3200" dirty="0" smtClean="0">
                <a:solidFill>
                  <a:schemeClr val="tx1"/>
                </a:solidFill>
              </a:rPr>
              <a:t>In </a:t>
            </a:r>
            <a:r>
              <a:rPr lang="it-IT" sz="3200" dirty="0" err="1" smtClean="0">
                <a:solidFill>
                  <a:schemeClr val="tx1"/>
                </a:solidFill>
              </a:rPr>
              <a:t>order</a:t>
            </a:r>
            <a:r>
              <a:rPr lang="it-IT" sz="3200" dirty="0" smtClean="0">
                <a:solidFill>
                  <a:schemeClr val="tx1"/>
                </a:solidFill>
              </a:rPr>
              <a:t> to start </a:t>
            </a:r>
            <a:r>
              <a:rPr lang="it-IT" sz="3200" dirty="0" err="1" smtClean="0">
                <a:solidFill>
                  <a:schemeClr val="tx1"/>
                </a:solidFill>
              </a:rPr>
              <a:t>realizing</a:t>
            </a:r>
            <a:r>
              <a:rPr lang="it-IT" sz="3200" dirty="0" smtClean="0">
                <a:solidFill>
                  <a:schemeClr val="tx1"/>
                </a:solidFill>
              </a:rPr>
              <a:t> a </a:t>
            </a:r>
            <a:r>
              <a:rPr lang="it-IT" sz="3200" dirty="0" err="1" smtClean="0">
                <a:solidFill>
                  <a:schemeClr val="tx1"/>
                </a:solidFill>
              </a:rPr>
              <a:t>project</a:t>
            </a:r>
            <a:r>
              <a:rPr lang="it-IT" sz="3200" dirty="0" smtClean="0">
                <a:solidFill>
                  <a:schemeClr val="tx1"/>
                </a:solidFill>
              </a:rPr>
              <a:t>, </a:t>
            </a:r>
            <a:r>
              <a:rPr lang="it-IT" sz="3200" dirty="0" err="1" smtClean="0">
                <a:solidFill>
                  <a:schemeClr val="tx1"/>
                </a:solidFill>
              </a:rPr>
              <a:t>it</a:t>
            </a:r>
            <a:r>
              <a:rPr lang="it-IT" sz="3200" dirty="0" smtClean="0">
                <a:solidFill>
                  <a:schemeClr val="tx1"/>
                </a:solidFill>
              </a:rPr>
              <a:t> </a:t>
            </a:r>
            <a:r>
              <a:rPr lang="it-IT" sz="3200" dirty="0" err="1" smtClean="0">
                <a:solidFill>
                  <a:schemeClr val="tx1"/>
                </a:solidFill>
              </a:rPr>
              <a:t>is</a:t>
            </a:r>
            <a:r>
              <a:rPr lang="it-IT" sz="3200" dirty="0" smtClean="0">
                <a:solidFill>
                  <a:schemeClr val="tx1"/>
                </a:solidFill>
              </a:rPr>
              <a:t> </a:t>
            </a:r>
            <a:r>
              <a:rPr lang="it-IT" sz="3200" dirty="0" err="1" smtClean="0">
                <a:solidFill>
                  <a:schemeClr val="tx1"/>
                </a:solidFill>
              </a:rPr>
              <a:t>enough</a:t>
            </a:r>
            <a:r>
              <a:rPr lang="it-IT" sz="3200" dirty="0" smtClean="0">
                <a:solidFill>
                  <a:schemeClr val="tx1"/>
                </a:solidFill>
              </a:rPr>
              <a:t> to </a:t>
            </a:r>
            <a:r>
              <a:rPr lang="it-IT" sz="3200" dirty="0" err="1" smtClean="0">
                <a:solidFill>
                  <a:schemeClr val="tx1"/>
                </a:solidFill>
              </a:rPr>
              <a:t>have</a:t>
            </a:r>
            <a:r>
              <a:rPr lang="it-IT" sz="3200" dirty="0" smtClean="0">
                <a:solidFill>
                  <a:schemeClr val="tx1"/>
                </a:solidFill>
              </a:rPr>
              <a:t> a </a:t>
            </a:r>
            <a:r>
              <a:rPr lang="it-IT" sz="3200" dirty="0" err="1" smtClean="0">
                <a:solidFill>
                  <a:schemeClr val="tx1"/>
                </a:solidFill>
              </a:rPr>
              <a:t>google</a:t>
            </a:r>
            <a:r>
              <a:rPr lang="it-IT" sz="3200" dirty="0" smtClean="0">
                <a:solidFill>
                  <a:schemeClr val="tx1"/>
                </a:solidFill>
              </a:rPr>
              <a:t> e-mail account and </a:t>
            </a:r>
            <a:r>
              <a:rPr lang="it-IT" sz="3200" dirty="0" err="1" smtClean="0">
                <a:solidFill>
                  <a:schemeClr val="tx1"/>
                </a:solidFill>
              </a:rPr>
              <a:t>then</a:t>
            </a:r>
            <a:r>
              <a:rPr lang="it-IT" sz="3200" dirty="0" smtClean="0">
                <a:solidFill>
                  <a:schemeClr val="tx1"/>
                </a:solidFill>
              </a:rPr>
              <a:t> to go to the </a:t>
            </a:r>
            <a:r>
              <a:rPr lang="it-IT" sz="3200" dirty="0" err="1" smtClean="0">
                <a:solidFill>
                  <a:schemeClr val="tx1"/>
                </a:solidFill>
              </a:rPr>
              <a:t>address</a:t>
            </a:r>
            <a:r>
              <a:rPr lang="it-IT" sz="3200" dirty="0" smtClean="0">
                <a:solidFill>
                  <a:schemeClr val="tx1"/>
                </a:solidFill>
              </a:rPr>
              <a:t>:</a:t>
            </a:r>
          </a:p>
          <a:p>
            <a:r>
              <a:rPr lang="it-IT" sz="3200" dirty="0" smtClean="0">
                <a:solidFill>
                  <a:schemeClr val="tx1"/>
                </a:solidFill>
                <a:hlinkClick r:id="rId2"/>
              </a:rPr>
              <a:t>http</a:t>
            </a:r>
            <a:r>
              <a:rPr lang="it-IT" sz="3200" dirty="0">
                <a:solidFill>
                  <a:schemeClr val="tx1"/>
                </a:solidFill>
                <a:hlinkClick r:id="rId2"/>
              </a:rPr>
              <a:t>://appinventor.mit.edu/explore</a:t>
            </a:r>
            <a:r>
              <a:rPr lang="it-IT" sz="3200" dirty="0" smtClean="0">
                <a:solidFill>
                  <a:schemeClr val="tx1"/>
                </a:solidFill>
                <a:hlinkClick r:id="rId2"/>
              </a:rPr>
              <a:t>/</a:t>
            </a:r>
            <a:r>
              <a:rPr lang="it-IT" sz="3200" dirty="0" smtClean="0">
                <a:solidFill>
                  <a:schemeClr val="tx1"/>
                </a:solidFill>
              </a:rPr>
              <a:t> </a:t>
            </a:r>
          </a:p>
          <a:p>
            <a:r>
              <a:rPr lang="it-IT" sz="3200" dirty="0" smtClean="0">
                <a:solidFill>
                  <a:schemeClr val="tx1"/>
                </a:solidFill>
              </a:rPr>
              <a:t>To </a:t>
            </a:r>
            <a:r>
              <a:rPr lang="it-IT" sz="3200" dirty="0" err="1" smtClean="0">
                <a:solidFill>
                  <a:schemeClr val="tx1"/>
                </a:solidFill>
              </a:rPr>
              <a:t>begin</a:t>
            </a:r>
            <a:r>
              <a:rPr lang="it-IT" sz="3200" dirty="0" smtClean="0">
                <a:solidFill>
                  <a:schemeClr val="tx1"/>
                </a:solidFill>
              </a:rPr>
              <a:t> </a:t>
            </a:r>
            <a:r>
              <a:rPr lang="it-IT" sz="3200" dirty="0" err="1" smtClean="0">
                <a:solidFill>
                  <a:schemeClr val="tx1"/>
                </a:solidFill>
              </a:rPr>
              <a:t>creating</a:t>
            </a:r>
            <a:r>
              <a:rPr lang="it-IT" sz="3200" dirty="0" smtClean="0">
                <a:solidFill>
                  <a:schemeClr val="tx1"/>
                </a:solidFill>
              </a:rPr>
              <a:t> an </a:t>
            </a:r>
            <a:r>
              <a:rPr lang="it-IT" sz="3200" dirty="0" err="1" smtClean="0">
                <a:solidFill>
                  <a:schemeClr val="tx1"/>
                </a:solidFill>
              </a:rPr>
              <a:t>App</a:t>
            </a:r>
            <a:r>
              <a:rPr lang="it-IT" sz="3200" dirty="0" smtClean="0">
                <a:solidFill>
                  <a:schemeClr val="tx1"/>
                </a:solidFill>
              </a:rPr>
              <a:t> </a:t>
            </a:r>
            <a:r>
              <a:rPr lang="it-IT" sz="3200" dirty="0" err="1" smtClean="0">
                <a:solidFill>
                  <a:schemeClr val="tx1"/>
                </a:solidFill>
              </a:rPr>
              <a:t>it’s</a:t>
            </a:r>
            <a:r>
              <a:rPr lang="it-IT" sz="3200" dirty="0" smtClean="0">
                <a:solidFill>
                  <a:schemeClr val="tx1"/>
                </a:solidFill>
              </a:rPr>
              <a:t> </a:t>
            </a:r>
            <a:r>
              <a:rPr lang="it-IT" sz="3200" dirty="0" err="1" smtClean="0">
                <a:solidFill>
                  <a:schemeClr val="tx1"/>
                </a:solidFill>
              </a:rPr>
              <a:t>enough</a:t>
            </a:r>
            <a:r>
              <a:rPr lang="it-IT" sz="3200" dirty="0" smtClean="0">
                <a:solidFill>
                  <a:schemeClr val="tx1"/>
                </a:solidFill>
              </a:rPr>
              <a:t> to click on </a:t>
            </a:r>
            <a:endParaRPr lang="it-IT" sz="3200" dirty="0">
              <a:solidFill>
                <a:schemeClr val="tx1"/>
              </a:solidFill>
            </a:endParaRPr>
          </a:p>
        </p:txBody>
      </p:sp>
      <p:pic>
        <p:nvPicPr>
          <p:cNvPr id="4" name="Immagine 3"/>
          <p:cNvPicPr>
            <a:picLocks noChangeAspect="1"/>
          </p:cNvPicPr>
          <p:nvPr/>
        </p:nvPicPr>
        <p:blipFill>
          <a:blip r:embed="rId3" cstate="print"/>
          <a:stretch>
            <a:fillRect/>
          </a:stretch>
        </p:blipFill>
        <p:spPr>
          <a:xfrm>
            <a:off x="2522120" y="3803422"/>
            <a:ext cx="9182100" cy="1181100"/>
          </a:xfrm>
          <a:prstGeom prst="rect">
            <a:avLst/>
          </a:prstGeom>
        </p:spPr>
      </p:pic>
      <p:sp>
        <p:nvSpPr>
          <p:cNvPr id="5" name="Ovale 4"/>
          <p:cNvSpPr/>
          <p:nvPr/>
        </p:nvSpPr>
        <p:spPr>
          <a:xfrm>
            <a:off x="9677317" y="3637321"/>
            <a:ext cx="2123156" cy="1060562"/>
          </a:xfrm>
          <a:prstGeom prst="ellipse">
            <a:avLst/>
          </a:prstGeom>
          <a:no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3790302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9411" y="5230409"/>
            <a:ext cx="10817977" cy="1507067"/>
          </a:xfrm>
        </p:spPr>
        <p:txBody>
          <a:bodyPr>
            <a:normAutofit/>
          </a:bodyPr>
          <a:lstStyle/>
          <a:p>
            <a:r>
              <a:rPr lang="it-IT" dirty="0" smtClean="0"/>
              <a:t>MIT APP INVENTOR: THE work </a:t>
            </a:r>
            <a:r>
              <a:rPr lang="it-IT" dirty="0" err="1" smtClean="0"/>
              <a:t>environment</a:t>
            </a:r>
            <a:r>
              <a:rPr lang="it-IT" dirty="0" smtClean="0"/>
              <a:t> </a:t>
            </a:r>
            <a:endParaRPr lang="it-IT" dirty="0"/>
          </a:p>
        </p:txBody>
      </p:sp>
      <p:sp>
        <p:nvSpPr>
          <p:cNvPr id="3" name="Segnaposto contenuto 2"/>
          <p:cNvSpPr>
            <a:spLocks noGrp="1"/>
          </p:cNvSpPr>
          <p:nvPr>
            <p:ph idx="1"/>
          </p:nvPr>
        </p:nvSpPr>
        <p:spPr/>
        <p:txBody>
          <a:bodyPr/>
          <a:lstStyle/>
          <a:p>
            <a:endParaRPr lang="it-IT"/>
          </a:p>
        </p:txBody>
      </p:sp>
      <p:pic>
        <p:nvPicPr>
          <p:cNvPr id="4" name="Immagine 3"/>
          <p:cNvPicPr>
            <a:picLocks noChangeAspect="1"/>
          </p:cNvPicPr>
          <p:nvPr/>
        </p:nvPicPr>
        <p:blipFill>
          <a:blip r:embed="rId2" cstate="print"/>
          <a:stretch>
            <a:fillRect/>
          </a:stretch>
        </p:blipFill>
        <p:spPr>
          <a:xfrm>
            <a:off x="160936" y="336885"/>
            <a:ext cx="11758849" cy="5086099"/>
          </a:xfrm>
          <a:prstGeom prst="rect">
            <a:avLst/>
          </a:prstGeom>
        </p:spPr>
      </p:pic>
    </p:spTree>
    <p:extLst>
      <p:ext uri="{BB962C8B-B14F-4D97-AF65-F5344CB8AC3E}">
        <p14:creationId xmlns="" xmlns:p14="http://schemas.microsoft.com/office/powerpoint/2010/main" val="3753843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zion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3214</TotalTime>
  <Words>338</Words>
  <Application>Microsoft Office PowerPoint</Application>
  <PresentationFormat>Personalizzato</PresentationFormat>
  <Paragraphs>50</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Sezione</vt:lpstr>
      <vt:lpstr>Manage youR budget</vt:lpstr>
      <vt:lpstr>What’s Home Economics</vt:lpstr>
      <vt:lpstr>Goals</vt:lpstr>
      <vt:lpstr>Contents</vt:lpstr>
      <vt:lpstr>MIT App Inventor: background</vt:lpstr>
      <vt:lpstr>WHY MIT App Inventor</vt:lpstr>
      <vt:lpstr>And now….let’s discover how to create an app….</vt:lpstr>
      <vt:lpstr>MIT App Inventor: how to start</vt:lpstr>
      <vt:lpstr>MIT APP INVENTOR: THE work environment </vt:lpstr>
      <vt:lpstr>Diapositiva 10</vt:lpstr>
      <vt:lpstr>The block based tool</vt:lpstr>
      <vt:lpstr>The budget app</vt:lpstr>
      <vt:lpstr>Diapositiva 13</vt:lpstr>
      <vt:lpstr>Diapositiva 14</vt:lpstr>
      <vt:lpstr>Now it’s your turn….</vt:lpstr>
      <vt:lpstr>Diapositiva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 you budget</dc:title>
  <dc:creator>Valeria Martuscelli</dc:creator>
  <cp:lastModifiedBy>UTENTE</cp:lastModifiedBy>
  <cp:revision>25</cp:revision>
  <dcterms:created xsi:type="dcterms:W3CDTF">2018-09-24T15:02:27Z</dcterms:created>
  <dcterms:modified xsi:type="dcterms:W3CDTF">2018-11-10T11:03:06Z</dcterms:modified>
</cp:coreProperties>
</file>